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56" r:id="rId2"/>
    <p:sldId id="282" r:id="rId3"/>
    <p:sldId id="283" r:id="rId4"/>
    <p:sldId id="284" r:id="rId5"/>
    <p:sldId id="281" r:id="rId6"/>
    <p:sldId id="263" r:id="rId7"/>
    <p:sldId id="285" r:id="rId8"/>
    <p:sldId id="286" r:id="rId9"/>
    <p:sldId id="287" r:id="rId10"/>
    <p:sldId id="288" r:id="rId11"/>
    <p:sldId id="289" r:id="rId12"/>
    <p:sldId id="274" r:id="rId13"/>
    <p:sldId id="290" r:id="rId14"/>
    <p:sldId id="275" r:id="rId15"/>
    <p:sldId id="292" r:id="rId16"/>
    <p:sldId id="276" r:id="rId17"/>
    <p:sldId id="277" r:id="rId18"/>
    <p:sldId id="264" r:id="rId19"/>
  </p:sldIdLst>
  <p:sldSz cx="9144000" cy="6858000" type="screen4x3"/>
  <p:notesSz cx="6858000" cy="9144000"/>
  <p:defaultTextStyle>
    <a:defPPr>
      <a:defRPr lang="it-IT"/>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8000"/>
    <a:srgbClr val="33CCCC"/>
    <a:srgbClr val="010000"/>
    <a:srgbClr val="FF7517"/>
    <a:srgbClr val="45A8AA"/>
    <a:srgbClr val="E86B18"/>
    <a:srgbClr val="B0C841"/>
    <a:srgbClr val="39B6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5" d="100"/>
          <a:sy n="105" d="100"/>
        </p:scale>
        <p:origin x="-168" y="-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086685-4C06-3C4E-8EB1-2229503FEE20}" type="datetimeFigureOut">
              <a:rPr lang="en-US" smtClean="0"/>
              <a:t>10/11/14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6FEEBC-5EA9-5F42-B57F-4BE2715EEEB3}" type="slidenum">
              <a:rPr lang="en-GB" smtClean="0"/>
              <a:t>‹#›</a:t>
            </a:fld>
            <a:endParaRPr lang="en-GB"/>
          </a:p>
        </p:txBody>
      </p:sp>
    </p:spTree>
    <p:extLst>
      <p:ext uri="{BB962C8B-B14F-4D97-AF65-F5344CB8AC3E}">
        <p14:creationId xmlns:p14="http://schemas.microsoft.com/office/powerpoint/2010/main" val="10101148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it-IT"/>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13FB0CD9-8A40-B144-8EA4-D01ED3DD4417}" type="datetime1">
              <a:rPr lang="it-IT"/>
              <a:pPr>
                <a:defRPr/>
              </a:pPr>
              <a:t>10/11/14</a:t>
            </a:fld>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it-IT"/>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00E34F03-6ECD-634B-BBD1-C0AE06F15213}" type="slidenum">
              <a:rPr lang="it-IT"/>
              <a:pPr>
                <a:defRPr/>
              </a:pPr>
              <a:t>‹#›</a:t>
            </a:fld>
            <a:endParaRPr lang="it-IT"/>
          </a:p>
        </p:txBody>
      </p:sp>
    </p:spTree>
    <p:extLst>
      <p:ext uri="{BB962C8B-B14F-4D97-AF65-F5344CB8AC3E}">
        <p14:creationId xmlns:p14="http://schemas.microsoft.com/office/powerpoint/2010/main" val="42943588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ro-RO" smtClean="0"/>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Click to edit Master subtitle style</a:t>
            </a:r>
            <a:endParaRPr lang="it-IT"/>
          </a:p>
        </p:txBody>
      </p:sp>
      <p:sp>
        <p:nvSpPr>
          <p:cNvPr id="4" name="Segnaposto data 3"/>
          <p:cNvSpPr>
            <a:spLocks noGrp="1"/>
          </p:cNvSpPr>
          <p:nvPr>
            <p:ph type="dt" sz="half" idx="10"/>
          </p:nvPr>
        </p:nvSpPr>
        <p:spPr/>
        <p:txBody>
          <a:bodyPr/>
          <a:lstStyle>
            <a:lvl1pPr>
              <a:defRPr/>
            </a:lvl1pPr>
          </a:lstStyle>
          <a:p>
            <a:pPr>
              <a:defRPr/>
            </a:pPr>
            <a:fld id="{11E49C3E-6F77-AA4C-89EB-5B284BEEAF19}" type="datetime1">
              <a:rPr lang="en-US" smtClean="0"/>
              <a:t>10/11/14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3D513345-2980-574D-A6BF-919F32D62A24}" type="slidenum">
              <a:rPr lang="it-IT"/>
              <a:pPr>
                <a:defRPr/>
              </a:pPr>
              <a:t>‹#›</a:t>
            </a:fld>
            <a:endParaRPr lang="it-IT"/>
          </a:p>
        </p:txBody>
      </p:sp>
    </p:spTree>
    <p:extLst>
      <p:ext uri="{BB962C8B-B14F-4D97-AF65-F5344CB8AC3E}">
        <p14:creationId xmlns:p14="http://schemas.microsoft.com/office/powerpoint/2010/main" val="122433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ro-RO" smtClean="0"/>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4" name="Segnaposto data 3"/>
          <p:cNvSpPr>
            <a:spLocks noGrp="1"/>
          </p:cNvSpPr>
          <p:nvPr>
            <p:ph type="dt" sz="half" idx="10"/>
          </p:nvPr>
        </p:nvSpPr>
        <p:spPr/>
        <p:txBody>
          <a:bodyPr/>
          <a:lstStyle>
            <a:lvl1pPr>
              <a:defRPr/>
            </a:lvl1pPr>
          </a:lstStyle>
          <a:p>
            <a:pPr>
              <a:defRPr/>
            </a:pPr>
            <a:fld id="{2662182C-3C6E-194F-AB5F-0AEC5FC430BC}" type="datetime1">
              <a:rPr lang="en-US" smtClean="0"/>
              <a:t>10/11/14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B9077C02-6CBB-754E-839A-434244815DEC}" type="slidenum">
              <a:rPr lang="it-IT"/>
              <a:pPr>
                <a:defRPr/>
              </a:pPr>
              <a:t>‹#›</a:t>
            </a:fld>
            <a:endParaRPr lang="it-IT"/>
          </a:p>
        </p:txBody>
      </p:sp>
    </p:spTree>
    <p:extLst>
      <p:ext uri="{BB962C8B-B14F-4D97-AF65-F5344CB8AC3E}">
        <p14:creationId xmlns:p14="http://schemas.microsoft.com/office/powerpoint/2010/main" val="146587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ro-RO" smtClean="0"/>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4" name="Segnaposto data 3"/>
          <p:cNvSpPr>
            <a:spLocks noGrp="1"/>
          </p:cNvSpPr>
          <p:nvPr>
            <p:ph type="dt" sz="half" idx="10"/>
          </p:nvPr>
        </p:nvSpPr>
        <p:spPr/>
        <p:txBody>
          <a:bodyPr/>
          <a:lstStyle>
            <a:lvl1pPr>
              <a:defRPr/>
            </a:lvl1pPr>
          </a:lstStyle>
          <a:p>
            <a:pPr>
              <a:defRPr/>
            </a:pPr>
            <a:fld id="{73C3C2BB-ECB2-A842-BED7-40502990700B}" type="datetime1">
              <a:rPr lang="en-US" smtClean="0"/>
              <a:t>10/11/14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F0661232-026D-E94F-AE9C-44D7F2C8C6E4}" type="slidenum">
              <a:rPr lang="it-IT"/>
              <a:pPr>
                <a:defRPr/>
              </a:pPr>
              <a:t>‹#›</a:t>
            </a:fld>
            <a:endParaRPr lang="it-IT"/>
          </a:p>
        </p:txBody>
      </p:sp>
    </p:spTree>
    <p:extLst>
      <p:ext uri="{BB962C8B-B14F-4D97-AF65-F5344CB8AC3E}">
        <p14:creationId xmlns:p14="http://schemas.microsoft.com/office/powerpoint/2010/main" val="29480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ro-RO" smtClean="0"/>
              <a:t>Click to edit Master title style</a:t>
            </a:r>
            <a:endParaRPr lang="it-IT"/>
          </a:p>
        </p:txBody>
      </p:sp>
      <p:sp>
        <p:nvSpPr>
          <p:cNvPr id="3" name="Segnaposto contenuto 2"/>
          <p:cNvSpPr>
            <a:spLocks noGrp="1"/>
          </p:cNvSpPr>
          <p:nvPr>
            <p:ph idx="1"/>
          </p:nvPr>
        </p:nvSpPr>
        <p:spPr/>
        <p:txBody>
          <a:body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4" name="Segnaposto data 3"/>
          <p:cNvSpPr>
            <a:spLocks noGrp="1"/>
          </p:cNvSpPr>
          <p:nvPr>
            <p:ph type="dt" sz="half" idx="10"/>
          </p:nvPr>
        </p:nvSpPr>
        <p:spPr/>
        <p:txBody>
          <a:bodyPr/>
          <a:lstStyle>
            <a:lvl1pPr>
              <a:defRPr/>
            </a:lvl1pPr>
          </a:lstStyle>
          <a:p>
            <a:pPr>
              <a:defRPr/>
            </a:pPr>
            <a:fld id="{8219B566-5931-3646-9469-6313B2E75E9E}" type="datetime1">
              <a:rPr lang="en-US" smtClean="0"/>
              <a:t>10/11/14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7473EF53-1E8F-C745-8FE1-5083BE9AEF5B}" type="slidenum">
              <a:rPr lang="it-IT"/>
              <a:pPr>
                <a:defRPr/>
              </a:pPr>
              <a:t>‹#›</a:t>
            </a:fld>
            <a:endParaRPr lang="it-IT"/>
          </a:p>
        </p:txBody>
      </p:sp>
    </p:spTree>
    <p:extLst>
      <p:ext uri="{BB962C8B-B14F-4D97-AF65-F5344CB8AC3E}">
        <p14:creationId xmlns:p14="http://schemas.microsoft.com/office/powerpoint/2010/main" val="203903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ro-RO" smtClean="0"/>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Click to edit Master text styles</a:t>
            </a:r>
          </a:p>
        </p:txBody>
      </p:sp>
      <p:sp>
        <p:nvSpPr>
          <p:cNvPr id="4" name="Segnaposto data 3"/>
          <p:cNvSpPr>
            <a:spLocks noGrp="1"/>
          </p:cNvSpPr>
          <p:nvPr>
            <p:ph type="dt" sz="half" idx="10"/>
          </p:nvPr>
        </p:nvSpPr>
        <p:spPr/>
        <p:txBody>
          <a:bodyPr/>
          <a:lstStyle>
            <a:lvl1pPr>
              <a:defRPr/>
            </a:lvl1pPr>
          </a:lstStyle>
          <a:p>
            <a:pPr>
              <a:defRPr/>
            </a:pPr>
            <a:fld id="{92267316-9203-274C-9D9F-36B146A262F7}" type="datetime1">
              <a:rPr lang="en-US" smtClean="0"/>
              <a:t>10/11/14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20D4BBBD-D8CD-294B-A13C-0E5DA50B0A3F}" type="slidenum">
              <a:rPr lang="it-IT"/>
              <a:pPr>
                <a:defRPr/>
              </a:pPr>
              <a:t>‹#›</a:t>
            </a:fld>
            <a:endParaRPr lang="it-IT"/>
          </a:p>
        </p:txBody>
      </p:sp>
    </p:spTree>
    <p:extLst>
      <p:ext uri="{BB962C8B-B14F-4D97-AF65-F5344CB8AC3E}">
        <p14:creationId xmlns:p14="http://schemas.microsoft.com/office/powerpoint/2010/main" val="126841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ro-RO" smtClean="0"/>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5" name="Segnaposto data 3"/>
          <p:cNvSpPr>
            <a:spLocks noGrp="1"/>
          </p:cNvSpPr>
          <p:nvPr>
            <p:ph type="dt" sz="half" idx="10"/>
          </p:nvPr>
        </p:nvSpPr>
        <p:spPr/>
        <p:txBody>
          <a:bodyPr/>
          <a:lstStyle>
            <a:lvl1pPr>
              <a:defRPr/>
            </a:lvl1pPr>
          </a:lstStyle>
          <a:p>
            <a:pPr>
              <a:defRPr/>
            </a:pPr>
            <a:fld id="{8A17DF1D-5400-934E-A6AF-7544B9379EE6}" type="datetime1">
              <a:rPr lang="en-US" smtClean="0"/>
              <a:t>10/11/14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FBABC3F6-517F-D249-A202-02D64252D997}" type="slidenum">
              <a:rPr lang="it-IT"/>
              <a:pPr>
                <a:defRPr/>
              </a:pPr>
              <a:t>‹#›</a:t>
            </a:fld>
            <a:endParaRPr lang="it-IT"/>
          </a:p>
        </p:txBody>
      </p:sp>
    </p:spTree>
    <p:extLst>
      <p:ext uri="{BB962C8B-B14F-4D97-AF65-F5344CB8AC3E}">
        <p14:creationId xmlns:p14="http://schemas.microsoft.com/office/powerpoint/2010/main" val="77732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ro-RO" smtClean="0"/>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7" name="Segnaposto data 3"/>
          <p:cNvSpPr>
            <a:spLocks noGrp="1"/>
          </p:cNvSpPr>
          <p:nvPr>
            <p:ph type="dt" sz="half" idx="10"/>
          </p:nvPr>
        </p:nvSpPr>
        <p:spPr/>
        <p:txBody>
          <a:bodyPr/>
          <a:lstStyle>
            <a:lvl1pPr>
              <a:defRPr/>
            </a:lvl1pPr>
          </a:lstStyle>
          <a:p>
            <a:pPr>
              <a:defRPr/>
            </a:pPr>
            <a:fld id="{AC168B5B-8E75-2443-A80D-D2EAF4E79658}" type="datetime1">
              <a:rPr lang="en-US" smtClean="0"/>
              <a:t>10/11/14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en-US"/>
          </a:p>
        </p:txBody>
      </p:sp>
      <p:sp>
        <p:nvSpPr>
          <p:cNvPr id="9" name="Segnaposto numero diapositiva 5"/>
          <p:cNvSpPr>
            <a:spLocks noGrp="1"/>
          </p:cNvSpPr>
          <p:nvPr>
            <p:ph type="sldNum" sz="quarter" idx="12"/>
          </p:nvPr>
        </p:nvSpPr>
        <p:spPr/>
        <p:txBody>
          <a:bodyPr/>
          <a:lstStyle>
            <a:lvl1pPr>
              <a:defRPr/>
            </a:lvl1pPr>
          </a:lstStyle>
          <a:p>
            <a:pPr>
              <a:defRPr/>
            </a:pPr>
            <a:fld id="{B236ACA4-55F5-6E42-9FC0-170D62BB0924}" type="slidenum">
              <a:rPr lang="it-IT"/>
              <a:pPr>
                <a:defRPr/>
              </a:pPr>
              <a:t>‹#›</a:t>
            </a:fld>
            <a:endParaRPr lang="it-IT"/>
          </a:p>
        </p:txBody>
      </p:sp>
    </p:spTree>
    <p:extLst>
      <p:ext uri="{BB962C8B-B14F-4D97-AF65-F5344CB8AC3E}">
        <p14:creationId xmlns:p14="http://schemas.microsoft.com/office/powerpoint/2010/main" val="299923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ro-RO" smtClean="0"/>
              <a:t>Click to edit Master title style</a:t>
            </a:r>
            <a:endParaRPr lang="it-IT"/>
          </a:p>
        </p:txBody>
      </p:sp>
      <p:sp>
        <p:nvSpPr>
          <p:cNvPr id="3" name="Segnaposto data 3"/>
          <p:cNvSpPr>
            <a:spLocks noGrp="1"/>
          </p:cNvSpPr>
          <p:nvPr>
            <p:ph type="dt" sz="half" idx="10"/>
          </p:nvPr>
        </p:nvSpPr>
        <p:spPr/>
        <p:txBody>
          <a:bodyPr/>
          <a:lstStyle>
            <a:lvl1pPr>
              <a:defRPr/>
            </a:lvl1pPr>
          </a:lstStyle>
          <a:p>
            <a:pPr>
              <a:defRPr/>
            </a:pPr>
            <a:fld id="{3681D626-2E65-644F-8080-C6BA676B89F7}" type="datetime1">
              <a:rPr lang="en-US" smtClean="0"/>
              <a:t>10/11/14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en-US"/>
          </a:p>
        </p:txBody>
      </p:sp>
      <p:sp>
        <p:nvSpPr>
          <p:cNvPr id="5" name="Segnaposto numero diapositiva 5"/>
          <p:cNvSpPr>
            <a:spLocks noGrp="1"/>
          </p:cNvSpPr>
          <p:nvPr>
            <p:ph type="sldNum" sz="quarter" idx="12"/>
          </p:nvPr>
        </p:nvSpPr>
        <p:spPr/>
        <p:txBody>
          <a:bodyPr/>
          <a:lstStyle>
            <a:lvl1pPr>
              <a:defRPr/>
            </a:lvl1pPr>
          </a:lstStyle>
          <a:p>
            <a:pPr>
              <a:defRPr/>
            </a:pPr>
            <a:fld id="{A37C67AD-250E-8A41-B085-33735F971228}" type="slidenum">
              <a:rPr lang="it-IT"/>
              <a:pPr>
                <a:defRPr/>
              </a:pPr>
              <a:t>‹#›</a:t>
            </a:fld>
            <a:endParaRPr lang="it-IT"/>
          </a:p>
        </p:txBody>
      </p:sp>
    </p:spTree>
    <p:extLst>
      <p:ext uri="{BB962C8B-B14F-4D97-AF65-F5344CB8AC3E}">
        <p14:creationId xmlns:p14="http://schemas.microsoft.com/office/powerpoint/2010/main" val="33368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B577DE7A-1A05-2F46-89C8-8ED11244BED1}" type="datetime1">
              <a:rPr lang="en-US" smtClean="0"/>
              <a:t>10/11/14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en-US"/>
          </a:p>
        </p:txBody>
      </p:sp>
      <p:sp>
        <p:nvSpPr>
          <p:cNvPr id="4" name="Segnaposto numero diapositiva 5"/>
          <p:cNvSpPr>
            <a:spLocks noGrp="1"/>
          </p:cNvSpPr>
          <p:nvPr>
            <p:ph type="sldNum" sz="quarter" idx="12"/>
          </p:nvPr>
        </p:nvSpPr>
        <p:spPr/>
        <p:txBody>
          <a:bodyPr/>
          <a:lstStyle>
            <a:lvl1pPr>
              <a:defRPr/>
            </a:lvl1pPr>
          </a:lstStyle>
          <a:p>
            <a:pPr>
              <a:defRPr/>
            </a:pPr>
            <a:fld id="{8B06F527-609B-974B-AFF0-A5F4E320D22D}" type="slidenum">
              <a:rPr lang="it-IT"/>
              <a:pPr>
                <a:defRPr/>
              </a:pPr>
              <a:t>‹#›</a:t>
            </a:fld>
            <a:endParaRPr lang="it-IT"/>
          </a:p>
        </p:txBody>
      </p:sp>
    </p:spTree>
    <p:extLst>
      <p:ext uri="{BB962C8B-B14F-4D97-AF65-F5344CB8AC3E}">
        <p14:creationId xmlns:p14="http://schemas.microsoft.com/office/powerpoint/2010/main" val="241682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ro-RO" smtClean="0"/>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Click to edit Master text styles</a:t>
            </a:r>
          </a:p>
        </p:txBody>
      </p:sp>
      <p:sp>
        <p:nvSpPr>
          <p:cNvPr id="5" name="Segnaposto data 3"/>
          <p:cNvSpPr>
            <a:spLocks noGrp="1"/>
          </p:cNvSpPr>
          <p:nvPr>
            <p:ph type="dt" sz="half" idx="10"/>
          </p:nvPr>
        </p:nvSpPr>
        <p:spPr/>
        <p:txBody>
          <a:bodyPr/>
          <a:lstStyle>
            <a:lvl1pPr>
              <a:defRPr/>
            </a:lvl1pPr>
          </a:lstStyle>
          <a:p>
            <a:pPr>
              <a:defRPr/>
            </a:pPr>
            <a:fld id="{3AD43671-E320-5344-B562-195B74BA971E}" type="datetime1">
              <a:rPr lang="en-US" smtClean="0"/>
              <a:t>10/11/14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E4473107-9023-024E-A646-792035BFE99B}" type="slidenum">
              <a:rPr lang="it-IT"/>
              <a:pPr>
                <a:defRPr/>
              </a:pPr>
              <a:t>‹#›</a:t>
            </a:fld>
            <a:endParaRPr lang="it-IT"/>
          </a:p>
        </p:txBody>
      </p:sp>
    </p:spTree>
    <p:extLst>
      <p:ext uri="{BB962C8B-B14F-4D97-AF65-F5344CB8AC3E}">
        <p14:creationId xmlns:p14="http://schemas.microsoft.com/office/powerpoint/2010/main" val="282493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ro-RO" smtClean="0"/>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o-RO" noProof="0" smtClean="0"/>
              <a:t>Drag picture to placeholder or click icon to add</a:t>
            </a:r>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Click to edit Master text styles</a:t>
            </a:r>
          </a:p>
        </p:txBody>
      </p:sp>
      <p:sp>
        <p:nvSpPr>
          <p:cNvPr id="5" name="Segnaposto data 3"/>
          <p:cNvSpPr>
            <a:spLocks noGrp="1"/>
          </p:cNvSpPr>
          <p:nvPr>
            <p:ph type="dt" sz="half" idx="10"/>
          </p:nvPr>
        </p:nvSpPr>
        <p:spPr/>
        <p:txBody>
          <a:bodyPr/>
          <a:lstStyle>
            <a:lvl1pPr>
              <a:defRPr/>
            </a:lvl1pPr>
          </a:lstStyle>
          <a:p>
            <a:pPr>
              <a:defRPr/>
            </a:pPr>
            <a:fld id="{AC97F9FE-4089-834A-84AC-098C5A5DE41E}" type="datetime1">
              <a:rPr lang="en-US" smtClean="0"/>
              <a:t>10/11/14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C94D46D4-14EC-6849-816E-BA2C545BB70C}" type="slidenum">
              <a:rPr lang="it-IT"/>
              <a:pPr>
                <a:defRPr/>
              </a:pPr>
              <a:t>‹#›</a:t>
            </a:fld>
            <a:endParaRPr lang="it-IT"/>
          </a:p>
        </p:txBody>
      </p:sp>
    </p:spTree>
    <p:extLst>
      <p:ext uri="{BB962C8B-B14F-4D97-AF65-F5344CB8AC3E}">
        <p14:creationId xmlns:p14="http://schemas.microsoft.com/office/powerpoint/2010/main" val="16774608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it-IT"/>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34" charset="-128"/>
                <a:cs typeface="+mn-cs"/>
              </a:defRPr>
            </a:lvl1pPr>
          </a:lstStyle>
          <a:p>
            <a:pPr>
              <a:defRPr/>
            </a:pPr>
            <a:fld id="{6D134ADE-2CC2-E046-A224-26AD25E88831}" type="datetime1">
              <a:rPr lang="en-US" smtClean="0"/>
              <a:t>10/11/14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34" charset="-128"/>
                <a:cs typeface="+mn-cs"/>
              </a:defRPr>
            </a:lvl1pPr>
          </a:lstStyle>
          <a:p>
            <a:pPr>
              <a:defRPr/>
            </a:pP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34" charset="-128"/>
                <a:cs typeface="+mn-cs"/>
              </a:defRPr>
            </a:lvl1pPr>
          </a:lstStyle>
          <a:p>
            <a:pPr>
              <a:defRPr/>
            </a:pPr>
            <a:fld id="{E94C0255-3D00-6843-B6EC-71A8C18DFA3E}"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2pPr>
      <a:lvl3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3pPr>
      <a:lvl4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4pPr>
      <a:lvl5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5pPr>
      <a:lvl6pPr marL="4572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oleObject" Target="../embeddings/oleObject1.bin"/><Relationship Id="rId7"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olo 1"/>
          <p:cNvSpPr>
            <a:spLocks noGrp="1"/>
          </p:cNvSpPr>
          <p:nvPr>
            <p:ph type="ctrTitle"/>
          </p:nvPr>
        </p:nvSpPr>
        <p:spPr>
          <a:xfrm>
            <a:off x="406400" y="1219200"/>
            <a:ext cx="8331200" cy="2305050"/>
          </a:xfrm>
        </p:spPr>
        <p:txBody>
          <a:bodyPr anchor="b"/>
          <a:lstStyle/>
          <a:p>
            <a:pPr algn="l"/>
            <a:r>
              <a:rPr lang="fr-FR" sz="3500" dirty="0" smtClean="0">
                <a:solidFill>
                  <a:srgbClr val="F08000"/>
                </a:solidFill>
                <a:latin typeface="Exo Regular"/>
                <a:cs typeface="Exo Regular"/>
              </a:rPr>
              <a:t>L'Internet </a:t>
            </a:r>
            <a:r>
              <a:rPr lang="fr-FR" sz="3500" dirty="0">
                <a:solidFill>
                  <a:srgbClr val="F08000"/>
                </a:solidFill>
                <a:latin typeface="Exo Regular"/>
                <a:cs typeface="Exo Regular"/>
              </a:rPr>
              <a:t>mobile dans la vie des enfants : regards croisés entre la famille et </a:t>
            </a:r>
            <a:r>
              <a:rPr lang="fr-FR" sz="3500" dirty="0" smtClean="0">
                <a:solidFill>
                  <a:srgbClr val="F08000"/>
                </a:solidFill>
                <a:latin typeface="Exo Regular"/>
                <a:cs typeface="Exo Regular"/>
              </a:rPr>
              <a:t>l’école</a:t>
            </a:r>
            <a:endParaRPr lang="it-IT" sz="3500" dirty="0">
              <a:solidFill>
                <a:srgbClr val="F08000"/>
              </a:solidFill>
              <a:latin typeface="Exo Regular"/>
              <a:ea typeface="ＭＳ Ｐゴシック" charset="0"/>
              <a:cs typeface="Exo Regular"/>
            </a:endParaRPr>
          </a:p>
        </p:txBody>
      </p:sp>
      <p:sp>
        <p:nvSpPr>
          <p:cNvPr id="2050" name="Sottotitolo 2"/>
          <p:cNvSpPr>
            <a:spLocks noGrp="1"/>
          </p:cNvSpPr>
          <p:nvPr>
            <p:ph type="subTitle" idx="1"/>
          </p:nvPr>
        </p:nvSpPr>
        <p:spPr>
          <a:xfrm>
            <a:off x="406400" y="3524250"/>
            <a:ext cx="8331200" cy="2038350"/>
          </a:xfrm>
        </p:spPr>
        <p:txBody>
          <a:bodyPr/>
          <a:lstStyle/>
          <a:p>
            <a:pPr algn="l" eaLnBrk="1" hangingPunct="1"/>
            <a:endParaRPr lang="it-IT" sz="3000" dirty="0" smtClean="0">
              <a:solidFill>
                <a:srgbClr val="39B6B8"/>
              </a:solidFill>
              <a:latin typeface="Exo Medium" charset="0"/>
              <a:ea typeface="ＭＳ Ｐゴシック" charset="0"/>
              <a:cs typeface="ＭＳ Ｐゴシック" charset="0"/>
            </a:endParaRPr>
          </a:p>
          <a:p>
            <a:pPr algn="l" eaLnBrk="1" hangingPunct="1"/>
            <a:r>
              <a:rPr lang="it-IT" sz="3000" dirty="0" smtClean="0">
                <a:solidFill>
                  <a:srgbClr val="39B6B8"/>
                </a:solidFill>
                <a:latin typeface="Exo Medium" charset="0"/>
                <a:ea typeface="ＭＳ Ｐゴシック" charset="0"/>
                <a:cs typeface="ＭＳ Ｐゴシック" charset="0"/>
              </a:rPr>
              <a:t>Anca Velicu</a:t>
            </a:r>
          </a:p>
          <a:p>
            <a:pPr algn="l" eaLnBrk="1" hangingPunct="1"/>
            <a:r>
              <a:rPr lang="it-IT" sz="3000" dirty="0" smtClean="0">
                <a:solidFill>
                  <a:srgbClr val="39B6B8"/>
                </a:solidFill>
                <a:latin typeface="Exo Medium" charset="0"/>
                <a:ea typeface="ＭＳ Ｐゴシック" charset="0"/>
                <a:cs typeface="ＭＳ Ｐゴシック" charset="0"/>
              </a:rPr>
              <a:t>L’</a:t>
            </a:r>
            <a:r>
              <a:rPr lang="fr-FR" sz="3000" dirty="0" smtClean="0">
                <a:solidFill>
                  <a:srgbClr val="39B6B8"/>
                </a:solidFill>
                <a:latin typeface="Exo Medium" charset="0"/>
                <a:ea typeface="ＭＳ Ｐゴシック" charset="0"/>
                <a:cs typeface="ＭＳ Ｐゴシック" charset="0"/>
              </a:rPr>
              <a:t>Institut</a:t>
            </a:r>
            <a:r>
              <a:rPr lang="it-IT" sz="3000" dirty="0" smtClean="0">
                <a:solidFill>
                  <a:srgbClr val="39B6B8"/>
                </a:solidFill>
                <a:latin typeface="Exo Medium" charset="0"/>
                <a:ea typeface="ＭＳ Ｐゴシック" charset="0"/>
                <a:cs typeface="ＭＳ Ｐゴシック" charset="0"/>
              </a:rPr>
              <a:t> de sociologie </a:t>
            </a:r>
            <a:endParaRPr lang="it-IT" sz="3000" dirty="0">
              <a:solidFill>
                <a:srgbClr val="39B6B8"/>
              </a:solidFill>
              <a:latin typeface="Exo Medium" charset="0"/>
              <a:ea typeface="ＭＳ Ｐゴシック" charset="0"/>
              <a:cs typeface="ＭＳ Ｐゴシック" charset="0"/>
            </a:endParaRPr>
          </a:p>
        </p:txBody>
      </p:sp>
      <p:pic>
        <p:nvPicPr>
          <p:cNvPr id="2051" name="Immagine 4" descr="Schermata 2012-12-10 alle 18.21.47.png"/>
          <p:cNvPicPr>
            <a:picLocks noChangeAspect="1"/>
          </p:cNvPicPr>
          <p:nvPr/>
        </p:nvPicPr>
        <p:blipFill>
          <a:blip r:embed="rId3">
            <a:extLst>
              <a:ext uri="{28A0092B-C50C-407E-A947-70E740481C1C}">
                <a14:useLocalDpi xmlns:a14="http://schemas.microsoft.com/office/drawing/2010/main" val="0"/>
              </a:ext>
            </a:extLst>
          </a:blip>
          <a:srcRect r="49432"/>
          <a:stretch>
            <a:fillRect/>
          </a:stretch>
        </p:blipFill>
        <p:spPr bwMode="auto">
          <a:xfrm>
            <a:off x="406400" y="5613400"/>
            <a:ext cx="22606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magine 5" descr="unicatt_logoorizzontale_pos_rgb_19807.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5637213"/>
            <a:ext cx="1930400"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8" descr="&#10;logo_ncgm.png                                                  00CD1562Macintosh HD                   7C26816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457200"/>
            <a:ext cx="3084513"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ChangeAspect="1"/>
          </p:cNvGraphicFramePr>
          <p:nvPr>
            <p:extLst>
              <p:ext uri="{D42A27DB-BD31-4B8C-83A1-F6EECF244321}">
                <p14:modId xmlns:p14="http://schemas.microsoft.com/office/powerpoint/2010/main" val="1808476099"/>
              </p:ext>
            </p:extLst>
          </p:nvPr>
        </p:nvGraphicFramePr>
        <p:xfrm>
          <a:off x="5759450" y="5518149"/>
          <a:ext cx="1116806" cy="1075443"/>
        </p:xfrm>
        <a:graphic>
          <a:graphicData uri="http://schemas.openxmlformats.org/presentationml/2006/ole">
            <mc:AlternateContent xmlns:mc="http://schemas.openxmlformats.org/markup-compatibility/2006">
              <mc:Choice xmlns:v="urn:schemas-microsoft-com:vml" Requires="v">
                <p:oleObj spid="_x0000_s2058" name="Picture" r:id="rId6" imgW="1028700" imgH="990600" progId="Word.Picture.8">
                  <p:embed/>
                </p:oleObj>
              </mc:Choice>
              <mc:Fallback>
                <p:oleObj name="Picture" r:id="rId6" imgW="1028700" imgH="99060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9450" y="5518149"/>
                        <a:ext cx="1116806" cy="1075443"/>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000" dirty="0">
                <a:solidFill>
                  <a:srgbClr val="FF7517"/>
                </a:solidFill>
                <a:latin typeface="Exo Medium"/>
                <a:cs typeface="Exo Medium"/>
              </a:rPr>
              <a:t>La construction sociale de la parentalité</a:t>
            </a:r>
            <a:r>
              <a:rPr lang="en-US" sz="3000" dirty="0" smtClean="0">
                <a:solidFill>
                  <a:srgbClr val="FF7517"/>
                </a:solidFill>
                <a:effectLst/>
                <a:latin typeface="Exo Medium"/>
                <a:cs typeface="Exo Medium"/>
              </a:rPr>
              <a:t> </a:t>
            </a:r>
            <a:endParaRPr lang="en-GB" sz="3000" dirty="0">
              <a:solidFill>
                <a:srgbClr val="FF7517"/>
              </a:solidFill>
              <a:latin typeface="Exo Medium"/>
              <a:cs typeface="Exo Medium"/>
            </a:endParaRPr>
          </a:p>
        </p:txBody>
      </p:sp>
      <p:sp>
        <p:nvSpPr>
          <p:cNvPr id="3" name="Content Placeholder 2"/>
          <p:cNvSpPr>
            <a:spLocks noGrp="1"/>
          </p:cNvSpPr>
          <p:nvPr>
            <p:ph idx="1"/>
          </p:nvPr>
        </p:nvSpPr>
        <p:spPr/>
        <p:txBody>
          <a:bodyPr/>
          <a:lstStyle/>
          <a:p>
            <a:r>
              <a:rPr lang="fr-FR" sz="2500" dirty="0"/>
              <a:t>Clark (2011</a:t>
            </a:r>
            <a:r>
              <a:rPr lang="fr-FR" sz="2500" dirty="0" smtClean="0"/>
              <a:t>): </a:t>
            </a:r>
            <a:r>
              <a:rPr lang="fr-FR" sz="2500" dirty="0"/>
              <a:t>être un « bon parent » varie principalement </a:t>
            </a:r>
            <a:endParaRPr lang="fr-FR" sz="2500" dirty="0" smtClean="0"/>
          </a:p>
          <a:p>
            <a:pPr lvl="1"/>
            <a:r>
              <a:rPr lang="fr-FR" sz="2100" dirty="0" smtClean="0"/>
              <a:t>avec </a:t>
            </a:r>
            <a:r>
              <a:rPr lang="fr-FR" sz="2100" dirty="0"/>
              <a:t>l'âge de l’enfant (plus stricte pour les tout-petits et plus laxiste avec les ados) </a:t>
            </a:r>
            <a:endParaRPr lang="fr-FR" sz="2100" dirty="0" smtClean="0"/>
          </a:p>
          <a:p>
            <a:pPr lvl="1"/>
            <a:r>
              <a:rPr lang="fr-FR" sz="2100" dirty="0" smtClean="0"/>
              <a:t>en </a:t>
            </a:r>
            <a:r>
              <a:rPr lang="fr-FR" sz="2100" dirty="0"/>
              <a:t>fonction de « l’économie morale de la famille » (Silverstone, 1991). </a:t>
            </a:r>
            <a:endParaRPr lang="fr-FR" sz="2100" dirty="0" smtClean="0"/>
          </a:p>
          <a:p>
            <a:r>
              <a:rPr lang="fr-FR" sz="2500" dirty="0" smtClean="0"/>
              <a:t>Pasquier (2008) </a:t>
            </a:r>
            <a:r>
              <a:rPr lang="fr-FR" sz="2500" dirty="0"/>
              <a:t>être un « bon parent » varie au fil du </a:t>
            </a:r>
            <a:r>
              <a:rPr lang="fr-FR" sz="2500" dirty="0" smtClean="0"/>
              <a:t>temps </a:t>
            </a:r>
          </a:p>
          <a:p>
            <a:pPr lvl="1"/>
            <a:r>
              <a:rPr lang="en-US" sz="2100" dirty="0" smtClean="0"/>
              <a:t>L</a:t>
            </a:r>
            <a:r>
              <a:rPr lang="fr-FR" sz="2100" dirty="0" smtClean="0"/>
              <a:t>e passage du </a:t>
            </a:r>
            <a:r>
              <a:rPr lang="fr-FR" sz="2100" dirty="0"/>
              <a:t>modèle autoritaire à celui  </a:t>
            </a:r>
            <a:r>
              <a:rPr lang="fr-FR" sz="2100" dirty="0" err="1" smtClean="0"/>
              <a:t>contractualiste</a:t>
            </a:r>
            <a:r>
              <a:rPr lang="fr-FR" sz="2100" dirty="0" smtClean="0"/>
              <a:t> de a famille.</a:t>
            </a:r>
            <a:endParaRPr lang="en-GB" sz="2100" dirty="0"/>
          </a:p>
        </p:txBody>
      </p:sp>
      <p:sp>
        <p:nvSpPr>
          <p:cNvPr id="4" name="Slide Number Placeholder 3"/>
          <p:cNvSpPr>
            <a:spLocks noGrp="1"/>
          </p:cNvSpPr>
          <p:nvPr>
            <p:ph type="sldNum" sz="quarter" idx="12"/>
          </p:nvPr>
        </p:nvSpPr>
        <p:spPr/>
        <p:txBody>
          <a:bodyPr/>
          <a:lstStyle/>
          <a:p>
            <a:pPr>
              <a:defRPr/>
            </a:pPr>
            <a:fld id="{7473EF53-1E8F-C745-8FE1-5083BE9AEF5B}" type="slidenum">
              <a:rPr lang="it-IT" smtClean="0"/>
              <a:pPr>
                <a:defRPr/>
              </a:pPr>
              <a:t>10</a:t>
            </a:fld>
            <a:endParaRPr lang="it-IT"/>
          </a:p>
        </p:txBody>
      </p:sp>
    </p:spTree>
    <p:extLst>
      <p:ext uri="{BB962C8B-B14F-4D97-AF65-F5344CB8AC3E}">
        <p14:creationId xmlns:p14="http://schemas.microsoft.com/office/powerpoint/2010/main" val="2620039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ttangolo 4"/>
          <p:cNvSpPr>
            <a:spLocks noChangeArrowheads="1"/>
          </p:cNvSpPr>
          <p:nvPr/>
        </p:nvSpPr>
        <p:spPr bwMode="auto">
          <a:xfrm>
            <a:off x="0" y="0"/>
            <a:ext cx="9296400" cy="6858000"/>
          </a:xfrm>
          <a:prstGeom prst="rect">
            <a:avLst/>
          </a:prstGeom>
          <a:solidFill>
            <a:srgbClr val="39B6B8"/>
          </a:solidFill>
          <a:ln w="9525">
            <a:solidFill>
              <a:srgbClr val="4A7EBB"/>
            </a:solidFill>
            <a:miter lim="800000"/>
            <a:headEnd/>
            <a:tailEnd/>
          </a:ln>
          <a:effectLst>
            <a:outerShdw dist="23000" dir="5400000" rotWithShape="0">
              <a:srgbClr val="808080">
                <a:alpha val="34998"/>
              </a:srgbClr>
            </a:outerShdw>
          </a:effectLst>
        </p:spPr>
        <p:txBody>
          <a:bodyPr anchor="ctr"/>
          <a:lstStyle/>
          <a:p>
            <a:pPr algn="ctr"/>
            <a:endParaRPr lang="en-US" sz="1800">
              <a:solidFill>
                <a:srgbClr val="FFFFFF"/>
              </a:solidFill>
              <a:latin typeface="Calibri" charset="0"/>
            </a:endParaRPr>
          </a:p>
        </p:txBody>
      </p:sp>
      <p:sp>
        <p:nvSpPr>
          <p:cNvPr id="3" name="Title 2"/>
          <p:cNvSpPr>
            <a:spLocks noGrp="1"/>
          </p:cNvSpPr>
          <p:nvPr>
            <p:ph type="ctrTitle"/>
          </p:nvPr>
        </p:nvSpPr>
        <p:spPr/>
        <p:txBody>
          <a:bodyPr/>
          <a:lstStyle/>
          <a:p>
            <a:r>
              <a:rPr lang="fr-FR" sz="5000" b="1" dirty="0" smtClean="0">
                <a:solidFill>
                  <a:schemeClr val="bg1"/>
                </a:solidFill>
              </a:rPr>
              <a:t>Résultats</a:t>
            </a:r>
            <a:r>
              <a:rPr lang="en-US" sz="5000" dirty="0" smtClean="0">
                <a:solidFill>
                  <a:schemeClr val="bg1"/>
                </a:solidFill>
              </a:rPr>
              <a:t> </a:t>
            </a:r>
            <a:r>
              <a:rPr lang="en-GB" sz="5000" dirty="0" smtClean="0">
                <a:solidFill>
                  <a:schemeClr val="bg1"/>
                </a:solidFill>
              </a:rPr>
              <a:t/>
            </a:r>
            <a:br>
              <a:rPr lang="en-GB" sz="5000" dirty="0" smtClean="0">
                <a:solidFill>
                  <a:schemeClr val="bg1"/>
                </a:solidFill>
              </a:rPr>
            </a:br>
            <a:endParaRPr lang="en-GB" sz="5000" dirty="0"/>
          </a:p>
        </p:txBody>
      </p:sp>
      <p:sp>
        <p:nvSpPr>
          <p:cNvPr id="2" name="Slide Number Placeholder 1"/>
          <p:cNvSpPr>
            <a:spLocks noGrp="1"/>
          </p:cNvSpPr>
          <p:nvPr>
            <p:ph type="sldNum" sz="quarter" idx="12"/>
          </p:nvPr>
        </p:nvSpPr>
        <p:spPr/>
        <p:txBody>
          <a:bodyPr/>
          <a:lstStyle/>
          <a:p>
            <a:pPr>
              <a:defRPr/>
            </a:pPr>
            <a:fld id="{7473EF53-1E8F-C745-8FE1-5083BE9AEF5B}" type="slidenum">
              <a:rPr lang="it-IT" smtClean="0"/>
              <a:pPr>
                <a:defRPr/>
              </a:pPr>
              <a:t>11</a:t>
            </a:fld>
            <a:endParaRPr lang="it-IT"/>
          </a:p>
        </p:txBody>
      </p:sp>
    </p:spTree>
    <p:extLst>
      <p:ext uri="{BB962C8B-B14F-4D97-AF65-F5344CB8AC3E}">
        <p14:creationId xmlns:p14="http://schemas.microsoft.com/office/powerpoint/2010/main" val="172226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olo 1"/>
          <p:cNvSpPr>
            <a:spLocks noGrp="1"/>
          </p:cNvSpPr>
          <p:nvPr>
            <p:ph type="title" idx="4294967295"/>
          </p:nvPr>
        </p:nvSpPr>
        <p:spPr>
          <a:xfrm>
            <a:off x="457200" y="274638"/>
            <a:ext cx="8229600" cy="922114"/>
          </a:xfrm>
        </p:spPr>
        <p:txBody>
          <a:bodyPr anchor="t"/>
          <a:lstStyle/>
          <a:p>
            <a:pPr algn="l"/>
            <a:r>
              <a:rPr lang="fr-FR" sz="3000" dirty="0">
                <a:solidFill>
                  <a:srgbClr val="FF7517"/>
                </a:solidFill>
                <a:latin typeface="Exo Medium"/>
                <a:cs typeface="Exo Medium"/>
              </a:rPr>
              <a:t>Parents et/ou enseignants ? Qui est le responsable ?</a:t>
            </a:r>
            <a:r>
              <a:rPr lang="en-US" sz="3000" dirty="0" smtClean="0">
                <a:solidFill>
                  <a:srgbClr val="FF7517"/>
                </a:solidFill>
                <a:effectLst/>
                <a:latin typeface="Exo Medium"/>
                <a:cs typeface="Exo Medium"/>
              </a:rPr>
              <a:t> </a:t>
            </a:r>
            <a:endParaRPr lang="it-IT" sz="3000" dirty="0">
              <a:solidFill>
                <a:srgbClr val="FF7517"/>
              </a:solidFill>
              <a:latin typeface="Exo Medium"/>
              <a:ea typeface="ＭＳ Ｐゴシック" charset="0"/>
              <a:cs typeface="Exo Medium"/>
            </a:endParaRPr>
          </a:p>
        </p:txBody>
      </p:sp>
      <p:sp>
        <p:nvSpPr>
          <p:cNvPr id="12290" name="Segnaposto contenuto 2"/>
          <p:cNvSpPr>
            <a:spLocks noGrp="1"/>
          </p:cNvSpPr>
          <p:nvPr>
            <p:ph idx="4294967295"/>
          </p:nvPr>
        </p:nvSpPr>
        <p:spPr>
          <a:xfrm>
            <a:off x="457200" y="1265237"/>
            <a:ext cx="8229600" cy="4689475"/>
          </a:xfrm>
        </p:spPr>
        <p:txBody>
          <a:bodyPr/>
          <a:lstStyle/>
          <a:p>
            <a:pPr eaLnBrk="1" hangingPunct="1">
              <a:buClr>
                <a:srgbClr val="E86B18"/>
              </a:buClr>
            </a:pPr>
            <a:r>
              <a:rPr lang="en-US" sz="2000" dirty="0" err="1" smtClean="0">
                <a:solidFill>
                  <a:srgbClr val="595959"/>
                </a:solidFill>
                <a:latin typeface="Source Sans Pro" charset="0"/>
                <a:ea typeface="ＭＳ Ｐゴシック" charset="0"/>
                <a:cs typeface="ＭＳ Ｐゴシック" charset="0"/>
              </a:rPr>
              <a:t>Une</a:t>
            </a:r>
            <a:r>
              <a:rPr lang="en-GB" sz="2000" dirty="0" smtClean="0">
                <a:solidFill>
                  <a:srgbClr val="595959"/>
                </a:solidFill>
                <a:latin typeface="Source Sans Pro" charset="0"/>
                <a:ea typeface="ＭＳ Ｐゴシック" charset="0"/>
                <a:cs typeface="ＭＳ Ｐゴシック" charset="0"/>
              </a:rPr>
              <a:t> question </a:t>
            </a:r>
            <a:r>
              <a:rPr lang="en-GB" sz="2000" dirty="0" err="1" smtClean="0">
                <a:solidFill>
                  <a:srgbClr val="595959"/>
                </a:solidFill>
                <a:latin typeface="Source Sans Pro" charset="0"/>
                <a:ea typeface="ＭＳ Ｐゴシック" charset="0"/>
                <a:cs typeface="ＭＳ Ｐゴシック" charset="0"/>
              </a:rPr>
              <a:t>ouverte</a:t>
            </a:r>
            <a:r>
              <a:rPr lang="en-GB" sz="2000" dirty="0" smtClean="0">
                <a:solidFill>
                  <a:srgbClr val="595959"/>
                </a:solidFill>
                <a:latin typeface="Source Sans Pro" charset="0"/>
                <a:ea typeface="ＭＳ Ｐゴシック" charset="0"/>
                <a:cs typeface="ＭＳ Ｐゴシック" charset="0"/>
              </a:rPr>
              <a:t> </a:t>
            </a:r>
            <a:endParaRPr lang="en-GB" sz="2000" dirty="0">
              <a:solidFill>
                <a:srgbClr val="595959"/>
              </a:solidFill>
              <a:latin typeface="Source Sans Pro" charset="0"/>
              <a:ea typeface="ＭＳ Ｐゴシック" charset="0"/>
              <a:cs typeface="ＭＳ Ｐゴシック" charset="0"/>
            </a:endParaRPr>
          </a:p>
          <a:p>
            <a:pPr lvl="1">
              <a:buClr>
                <a:srgbClr val="E86B18"/>
              </a:buClr>
              <a:buFont typeface="Courier New" charset="0"/>
              <a:buChar char="o"/>
            </a:pPr>
            <a:r>
              <a:rPr lang="en-GB" sz="1800" dirty="0" smtClean="0"/>
              <a:t>REF 1: “</a:t>
            </a:r>
            <a:r>
              <a:rPr lang="en-GB" sz="1800" i="1" dirty="0"/>
              <a:t>Say mum and dad can tell them about how dangerous it is and we can sort of it second it, yes. But is it really mum and dad's responsibility? Is it our responsibility?</a:t>
            </a:r>
            <a:r>
              <a:rPr lang="en-GB" sz="1800" dirty="0"/>
              <a:t>”  (Rebecca, UK, teacher, 9-10). </a:t>
            </a:r>
            <a:endParaRPr lang="en-GB" sz="1800" dirty="0" smtClean="0"/>
          </a:p>
          <a:p>
            <a:pPr>
              <a:buClr>
                <a:srgbClr val="E86B18"/>
              </a:buClr>
              <a:buFont typeface="Courier New" charset="0"/>
              <a:buChar char="o"/>
            </a:pPr>
            <a:r>
              <a:rPr lang="en-GB" sz="2000" dirty="0" smtClean="0">
                <a:solidFill>
                  <a:srgbClr val="595959"/>
                </a:solidFill>
                <a:latin typeface="Source Sans Pro" charset="0"/>
                <a:ea typeface="ＭＳ Ｐゴシック" charset="0"/>
                <a:cs typeface="ＭＳ Ｐゴシック" charset="0"/>
              </a:rPr>
              <a:t>Pour </a:t>
            </a:r>
            <a:r>
              <a:rPr lang="en-GB" sz="2000" dirty="0" err="1" smtClean="0">
                <a:solidFill>
                  <a:srgbClr val="595959"/>
                </a:solidFill>
                <a:latin typeface="Source Sans Pro" charset="0"/>
                <a:ea typeface="ＭＳ Ｐゴシック" charset="0"/>
                <a:cs typeface="ＭＳ Ｐゴシック" charset="0"/>
              </a:rPr>
              <a:t>ou</a:t>
            </a:r>
            <a:r>
              <a:rPr lang="en-GB" sz="2000" dirty="0" smtClean="0">
                <a:solidFill>
                  <a:srgbClr val="595959"/>
                </a:solidFill>
                <a:latin typeface="Source Sans Pro" charset="0"/>
                <a:ea typeface="ＭＳ Ｐゴシック" charset="0"/>
                <a:cs typeface="ＭＳ Ｐゴシック" charset="0"/>
              </a:rPr>
              <a:t> </a:t>
            </a:r>
            <a:r>
              <a:rPr lang="en-GB" sz="2000" dirty="0" err="1" smtClean="0">
                <a:solidFill>
                  <a:srgbClr val="595959"/>
                </a:solidFill>
                <a:latin typeface="Source Sans Pro" charset="0"/>
                <a:ea typeface="ＭＳ Ｐゴシック" charset="0"/>
                <a:cs typeface="ＭＳ Ｐゴシック" charset="0"/>
              </a:rPr>
              <a:t>contre</a:t>
            </a:r>
            <a:r>
              <a:rPr lang="en-GB" sz="2000" dirty="0" smtClean="0">
                <a:solidFill>
                  <a:srgbClr val="595959"/>
                </a:solidFill>
                <a:latin typeface="Source Sans Pro" charset="0"/>
                <a:ea typeface="ＭＳ Ｐゴシック" charset="0"/>
                <a:cs typeface="ＭＳ Ｐゴシック" charset="0"/>
              </a:rPr>
              <a:t>?</a:t>
            </a:r>
            <a:endParaRPr lang="en-GB" sz="2000" dirty="0">
              <a:solidFill>
                <a:srgbClr val="595959"/>
              </a:solidFill>
              <a:latin typeface="Source Sans Pro" charset="0"/>
              <a:ea typeface="ＭＳ Ｐゴシック" charset="0"/>
              <a:cs typeface="ＭＳ Ｐゴシック" charset="0"/>
            </a:endParaRPr>
          </a:p>
          <a:p>
            <a:pPr lvl="1"/>
            <a:r>
              <a:rPr lang="en-GB" sz="1800" dirty="0" smtClean="0"/>
              <a:t>REF. 2: “</a:t>
            </a:r>
            <a:r>
              <a:rPr lang="en-GB" sz="1800" i="1" dirty="0"/>
              <a:t>If they hear it for multiple sources, I think the message is stronger. If only parents warn for online risks, and nobody else would say anything about it, then it hasn’t much impact. The message has to be amplified by many sources. So I believe also the parents have a big responsibility</a:t>
            </a:r>
            <a:r>
              <a:rPr lang="en-GB" sz="1800" dirty="0"/>
              <a:t>.” (</a:t>
            </a:r>
            <a:r>
              <a:rPr lang="en-GB" sz="1800" dirty="0" err="1"/>
              <a:t>Beligium</a:t>
            </a:r>
            <a:r>
              <a:rPr lang="en-GB" sz="1800" dirty="0"/>
              <a:t>, mother, 11year-old-boy)</a:t>
            </a:r>
            <a:endParaRPr lang="en-US" sz="1800" dirty="0"/>
          </a:p>
          <a:p>
            <a:pPr lvl="1"/>
            <a:endParaRPr lang="en-GB" sz="1800" dirty="0" smtClean="0"/>
          </a:p>
          <a:p>
            <a:pPr lvl="1"/>
            <a:r>
              <a:rPr lang="en-GB" sz="1800" dirty="0" smtClean="0"/>
              <a:t>REF </a:t>
            </a:r>
            <a:r>
              <a:rPr lang="en-GB" sz="1800" dirty="0"/>
              <a:t>3: “</a:t>
            </a:r>
            <a:r>
              <a:rPr lang="en-GB" sz="1800" i="1" dirty="0"/>
              <a:t>for safety advices, or for some psychological issues, I, as a parent, I can’t learn from all these domains and afterward to go in front of my children and tell him that in this evening I would teach you about like the psychology of internet using; because he wouldn’t take me seriously, but would tell me that I’m not an professional in this</a:t>
            </a:r>
            <a:r>
              <a:rPr lang="en-GB" sz="1800" dirty="0"/>
              <a:t>” (</a:t>
            </a:r>
            <a:r>
              <a:rPr lang="en-GB" sz="1800" dirty="0" smtClean="0"/>
              <a:t>Romania, </a:t>
            </a:r>
            <a:r>
              <a:rPr lang="en-GB" sz="1800" dirty="0"/>
              <a:t>mother, 13 years old boy)</a:t>
            </a:r>
            <a:r>
              <a:rPr lang="en-GB" sz="1800" dirty="0" smtClean="0"/>
              <a:t>.</a:t>
            </a:r>
            <a:endParaRPr lang="en-US" sz="1800" dirty="0"/>
          </a:p>
        </p:txBody>
      </p:sp>
      <p:sp>
        <p:nvSpPr>
          <p:cNvPr id="12291" name="CasellaDiTesto 8"/>
          <p:cNvSpPr txBox="1">
            <a:spLocks noChangeArrowheads="1"/>
          </p:cNvSpPr>
          <p:nvPr/>
        </p:nvSpPr>
        <p:spPr bwMode="auto">
          <a:xfrm>
            <a:off x="457200" y="62484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800">
                <a:solidFill>
                  <a:srgbClr val="F08000"/>
                </a:solidFill>
                <a:latin typeface="Exo Bold" charset="0"/>
              </a:rPr>
              <a:t>Net Children</a:t>
            </a:r>
            <a:r>
              <a:rPr lang="it-IT" sz="1800">
                <a:solidFill>
                  <a:srgbClr val="F08000"/>
                </a:solidFill>
                <a:latin typeface="Exo DemiBold" charset="0"/>
              </a:rPr>
              <a:t> </a:t>
            </a:r>
            <a:r>
              <a:rPr lang="it-IT" sz="1800">
                <a:solidFill>
                  <a:srgbClr val="39B6B8"/>
                </a:solidFill>
                <a:latin typeface="Exo Bold" charset="0"/>
              </a:rPr>
              <a:t>Go Mobile</a:t>
            </a:r>
            <a:endParaRPr lang="it-IT" sz="1800">
              <a:solidFill>
                <a:srgbClr val="39B6B8"/>
              </a:solidFill>
              <a:latin typeface="Exo DemiBold" charset="0"/>
            </a:endParaRPr>
          </a:p>
        </p:txBody>
      </p:sp>
      <p:pic>
        <p:nvPicPr>
          <p:cNvPr id="12292" name="Picture 6" descr="logo_ncgm_mini.png                                             00CD1562Macintosh HD                   7C268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954713"/>
            <a:ext cx="8683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B06F527-609B-974B-AFF0-A5F4E320D22D}" type="slidenum">
              <a:rPr lang="it-IT" smtClean="0"/>
              <a:pPr>
                <a:defRPr/>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sz="3500" dirty="0" smtClean="0">
                <a:solidFill>
                  <a:srgbClr val="FF7517"/>
                </a:solidFill>
                <a:latin typeface="Exo Medium"/>
                <a:cs typeface="Exo Medium"/>
              </a:rPr>
              <a:t>Parents et/ou enseignants ? Qui est le responsable post-risque?</a:t>
            </a:r>
            <a:r>
              <a:rPr lang="en-US" sz="3500" dirty="0" smtClean="0">
                <a:solidFill>
                  <a:srgbClr val="FF7517"/>
                </a:solidFill>
                <a:effectLst/>
                <a:latin typeface="Exo Medium"/>
                <a:cs typeface="Exo Medium"/>
              </a:rPr>
              <a:t> </a:t>
            </a:r>
            <a:endParaRPr lang="en-GB" sz="3500" dirty="0"/>
          </a:p>
        </p:txBody>
      </p:sp>
      <p:sp>
        <p:nvSpPr>
          <p:cNvPr id="4" name="Content Placeholder 3"/>
          <p:cNvSpPr>
            <a:spLocks noGrp="1"/>
          </p:cNvSpPr>
          <p:nvPr>
            <p:ph idx="1"/>
          </p:nvPr>
        </p:nvSpPr>
        <p:spPr>
          <a:xfrm>
            <a:off x="457200" y="2276872"/>
            <a:ext cx="8229600" cy="3849291"/>
          </a:xfrm>
        </p:spPr>
        <p:txBody>
          <a:bodyPr/>
          <a:lstStyle/>
          <a:p>
            <a:r>
              <a:rPr lang="en-GB" sz="2400" dirty="0" smtClean="0">
                <a:latin typeface="Source Sans Pro"/>
                <a:cs typeface="Source Sans Pro"/>
              </a:rPr>
              <a:t>REF 4: </a:t>
            </a:r>
            <a:r>
              <a:rPr lang="en-GB" sz="2400" dirty="0">
                <a:latin typeface="Source Sans Pro"/>
                <a:cs typeface="Source Sans Pro"/>
              </a:rPr>
              <a:t>“</a:t>
            </a:r>
            <a:r>
              <a:rPr lang="en-GB" sz="2400" i="1" dirty="0">
                <a:latin typeface="Source Sans Pro"/>
                <a:cs typeface="Source Sans Pro"/>
              </a:rPr>
              <a:t>She was bullied, and her dad, he saw everything. And he came to us to talk about it. And that’s how we could solve it. (…) So it’s perfectly possible, when the parents realize that they also have to do something. When you work together with the parents on a solution, it works perfect! But once again, in those cases the parents take the initiative. When the parents are involved, you come to a solution.</a:t>
            </a:r>
            <a:r>
              <a:rPr lang="en-GB" sz="2400" dirty="0">
                <a:latin typeface="Source Sans Pro"/>
                <a:cs typeface="Source Sans Pro"/>
              </a:rPr>
              <a:t>” (Jacob, teacher in secondary school).</a:t>
            </a:r>
            <a:endParaRPr lang="en-US" sz="2400" dirty="0">
              <a:latin typeface="Source Sans Pro"/>
              <a:cs typeface="Source Sans Pro"/>
            </a:endParaRPr>
          </a:p>
          <a:p>
            <a:endParaRPr lang="en-GB" sz="2400" dirty="0">
              <a:latin typeface="Source Sans Pro"/>
              <a:cs typeface="Source Sans Pro"/>
            </a:endParaRPr>
          </a:p>
        </p:txBody>
      </p:sp>
      <p:sp>
        <p:nvSpPr>
          <p:cNvPr id="2" name="Slide Number Placeholder 1"/>
          <p:cNvSpPr>
            <a:spLocks noGrp="1"/>
          </p:cNvSpPr>
          <p:nvPr>
            <p:ph type="sldNum" sz="quarter" idx="12"/>
          </p:nvPr>
        </p:nvSpPr>
        <p:spPr/>
        <p:txBody>
          <a:bodyPr/>
          <a:lstStyle/>
          <a:p>
            <a:pPr>
              <a:defRPr/>
            </a:pPr>
            <a:fld id="{8B06F527-609B-974B-AFF0-A5F4E320D22D}" type="slidenum">
              <a:rPr lang="it-IT" smtClean="0"/>
              <a:pPr>
                <a:defRPr/>
              </a:pPr>
              <a:t>13</a:t>
            </a:fld>
            <a:endParaRPr lang="it-IT"/>
          </a:p>
        </p:txBody>
      </p:sp>
    </p:spTree>
    <p:extLst>
      <p:ext uri="{BB962C8B-B14F-4D97-AF65-F5344CB8AC3E}">
        <p14:creationId xmlns:p14="http://schemas.microsoft.com/office/powerpoint/2010/main" val="3636053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p:cNvSpPr>
            <a:spLocks noGrp="1"/>
          </p:cNvSpPr>
          <p:nvPr>
            <p:ph type="title" idx="4294967295"/>
          </p:nvPr>
        </p:nvSpPr>
        <p:spPr>
          <a:xfrm>
            <a:off x="457200" y="274638"/>
            <a:ext cx="8229600" cy="1325562"/>
          </a:xfrm>
        </p:spPr>
        <p:txBody>
          <a:bodyPr anchor="t"/>
          <a:lstStyle/>
          <a:p>
            <a:r>
              <a:rPr lang="fr-FR" sz="3000" dirty="0">
                <a:solidFill>
                  <a:srgbClr val="FF7517"/>
                </a:solidFill>
                <a:latin typeface="Exo Medium"/>
                <a:cs typeface="Exo Medium"/>
              </a:rPr>
              <a:t>Les compétences numériques des parents - une condition sine qua non ?</a:t>
            </a:r>
            <a:endParaRPr lang="en-US" sz="3000" dirty="0">
              <a:solidFill>
                <a:srgbClr val="FF7517"/>
              </a:solidFill>
              <a:latin typeface="Exo Medium"/>
              <a:cs typeface="Exo Medium"/>
            </a:endParaRPr>
          </a:p>
        </p:txBody>
      </p:sp>
      <p:sp>
        <p:nvSpPr>
          <p:cNvPr id="13314" name="Segnaposto contenuto 2"/>
          <p:cNvSpPr>
            <a:spLocks noGrp="1"/>
          </p:cNvSpPr>
          <p:nvPr>
            <p:ph idx="4294967295"/>
          </p:nvPr>
        </p:nvSpPr>
        <p:spPr>
          <a:xfrm>
            <a:off x="457200" y="1265238"/>
            <a:ext cx="8229600" cy="4525962"/>
          </a:xfrm>
        </p:spPr>
        <p:txBody>
          <a:bodyPr/>
          <a:lstStyle/>
          <a:p>
            <a:r>
              <a:rPr lang="en-GB" sz="2000" dirty="0" smtClean="0"/>
              <a:t>REF 5: </a:t>
            </a:r>
            <a:r>
              <a:rPr lang="en-GB" sz="2000" dirty="0"/>
              <a:t>“</a:t>
            </a:r>
            <a:r>
              <a:rPr lang="en-GB" sz="2000" i="1" dirty="0"/>
              <a:t>I went to a meeting with Postal Police once, there were a lot of people attending, and I heard very stupid questions from the audience. So I thought “these parents who are not familiar with new technologies must be scared”, for how can you warn against the dangers if you are not familiar with these tools?</a:t>
            </a:r>
            <a:r>
              <a:rPr lang="en-GB" sz="2000" dirty="0"/>
              <a:t>” (Italian mother, Marta, 14-16). </a:t>
            </a:r>
            <a:endParaRPr lang="en-GB" sz="2000" dirty="0" smtClean="0"/>
          </a:p>
          <a:p>
            <a:endParaRPr lang="en-US" sz="2000" dirty="0"/>
          </a:p>
          <a:p>
            <a:r>
              <a:rPr lang="en-GB" sz="2000" dirty="0"/>
              <a:t> </a:t>
            </a:r>
            <a:r>
              <a:rPr lang="en-GB" sz="2000" dirty="0" smtClean="0"/>
              <a:t>REF </a:t>
            </a:r>
            <a:r>
              <a:rPr lang="en-GB" sz="2000" dirty="0"/>
              <a:t>6: </a:t>
            </a:r>
            <a:r>
              <a:rPr lang="en-GB" sz="2000" i="1" dirty="0"/>
              <a:t>“It’s not really about learning skills, but I believe that parents should help their children understanding online risks. It’s something that parents should do. This interaction with the children, about risk, and how to use the internet, that’s the parents’ responsibility. Because a teacher can’t really define these norms and values, because it’s different for every family. So I don’t think teachers are in the best position to transfer norms and values about the internet to children. Of course there are some basic ‘rules’, things that are appropriate and things that are not. But the more detailed perceptions how to deal with the internet, that different for every parent.</a:t>
            </a:r>
            <a:r>
              <a:rPr lang="en-GB" sz="2000" dirty="0"/>
              <a:t>” (Ellen, Belgian mother, two children, 15, 16).</a:t>
            </a:r>
            <a:endParaRPr lang="en-US" sz="2000" dirty="0"/>
          </a:p>
        </p:txBody>
      </p:sp>
      <p:sp>
        <p:nvSpPr>
          <p:cNvPr id="13315" name="CasellaDiTesto 8"/>
          <p:cNvSpPr txBox="1">
            <a:spLocks noChangeArrowheads="1"/>
          </p:cNvSpPr>
          <p:nvPr/>
        </p:nvSpPr>
        <p:spPr bwMode="auto">
          <a:xfrm>
            <a:off x="457200" y="62484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800">
                <a:solidFill>
                  <a:srgbClr val="F08000"/>
                </a:solidFill>
                <a:latin typeface="Exo Bold" charset="0"/>
              </a:rPr>
              <a:t>Net Children</a:t>
            </a:r>
            <a:r>
              <a:rPr lang="it-IT" sz="1800">
                <a:solidFill>
                  <a:srgbClr val="F08000"/>
                </a:solidFill>
                <a:latin typeface="Exo DemiBold" charset="0"/>
              </a:rPr>
              <a:t> </a:t>
            </a:r>
            <a:r>
              <a:rPr lang="it-IT" sz="1800">
                <a:solidFill>
                  <a:srgbClr val="39B6B8"/>
                </a:solidFill>
                <a:latin typeface="Exo Bold" charset="0"/>
              </a:rPr>
              <a:t>Go Mobile</a:t>
            </a:r>
            <a:endParaRPr lang="it-IT" sz="1800">
              <a:solidFill>
                <a:srgbClr val="39B6B8"/>
              </a:solidFill>
              <a:latin typeface="Exo DemiBold" charset="0"/>
            </a:endParaRPr>
          </a:p>
        </p:txBody>
      </p:sp>
      <p:pic>
        <p:nvPicPr>
          <p:cNvPr id="13316" name="Picture 6" descr="logo_ncgm_mini.png                                             00CD1562Macintosh HD                   7C268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954713"/>
            <a:ext cx="8683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B06F527-609B-974B-AFF0-A5F4E320D22D}" type="slidenum">
              <a:rPr lang="it-IT" smtClean="0"/>
              <a:pPr>
                <a:defRPr/>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p:cNvSpPr>
            <a:spLocks noGrp="1"/>
          </p:cNvSpPr>
          <p:nvPr>
            <p:ph type="title" idx="4294967295"/>
          </p:nvPr>
        </p:nvSpPr>
        <p:spPr>
          <a:xfrm>
            <a:off x="457200" y="274638"/>
            <a:ext cx="8229600" cy="1325562"/>
          </a:xfrm>
        </p:spPr>
        <p:txBody>
          <a:bodyPr anchor="t"/>
          <a:lstStyle/>
          <a:p>
            <a:r>
              <a:rPr lang="fr-FR" sz="3200" dirty="0">
                <a:solidFill>
                  <a:srgbClr val="FF7517"/>
                </a:solidFill>
                <a:latin typeface="Exo Medium"/>
                <a:cs typeface="Exo Medium"/>
              </a:rPr>
              <a:t>L'école doit informer les parents</a:t>
            </a:r>
            <a:endParaRPr lang="en-US" sz="3200" dirty="0">
              <a:solidFill>
                <a:srgbClr val="FF7517"/>
              </a:solidFill>
              <a:latin typeface="Exo Medium"/>
              <a:cs typeface="Exo Medium"/>
            </a:endParaRPr>
          </a:p>
        </p:txBody>
      </p:sp>
      <p:sp>
        <p:nvSpPr>
          <p:cNvPr id="13314" name="Segnaposto contenuto 2"/>
          <p:cNvSpPr>
            <a:spLocks noGrp="1"/>
          </p:cNvSpPr>
          <p:nvPr>
            <p:ph idx="4294967295"/>
          </p:nvPr>
        </p:nvSpPr>
        <p:spPr>
          <a:xfrm>
            <a:off x="457200" y="1265238"/>
            <a:ext cx="8229600" cy="4525962"/>
          </a:xfrm>
        </p:spPr>
        <p:txBody>
          <a:bodyPr/>
          <a:lstStyle/>
          <a:p>
            <a:r>
              <a:rPr lang="en-GB" sz="2000" dirty="0" smtClean="0"/>
              <a:t>REF </a:t>
            </a:r>
            <a:r>
              <a:rPr lang="en-GB" sz="2000" dirty="0"/>
              <a:t>8: </a:t>
            </a:r>
            <a:r>
              <a:rPr lang="en-GB" sz="2000" dirty="0" smtClean="0"/>
              <a:t>“</a:t>
            </a:r>
            <a:r>
              <a:rPr lang="en-GB" sz="2000" i="1" dirty="0"/>
              <a:t>Parents are horrified by a lot of stories they hear and they pressure to protect their children</a:t>
            </a:r>
            <a:r>
              <a:rPr lang="en-GB" sz="2000" dirty="0" smtClean="0"/>
              <a:t>” (Rosaline, UK, teacher)</a:t>
            </a:r>
            <a:endParaRPr lang="en-US" sz="2000" dirty="0"/>
          </a:p>
          <a:p>
            <a:endParaRPr lang="en-US" sz="2000" dirty="0"/>
          </a:p>
          <a:p>
            <a:r>
              <a:rPr lang="en-US" sz="2000" dirty="0" smtClean="0"/>
              <a:t>REF</a:t>
            </a:r>
            <a:r>
              <a:rPr lang="en-GB" sz="2000" dirty="0" smtClean="0"/>
              <a:t> </a:t>
            </a:r>
            <a:r>
              <a:rPr lang="en-GB" sz="2000" dirty="0"/>
              <a:t>9: “</a:t>
            </a:r>
            <a:r>
              <a:rPr lang="en-GB" sz="2000" i="1" dirty="0"/>
              <a:t>Teachers tell parents and parents tell children about internet safety, but these things need to be discussed and repeated all over because they get used to them and ignore them</a:t>
            </a:r>
            <a:r>
              <a:rPr lang="en-GB" sz="2000" dirty="0"/>
              <a:t>”. </a:t>
            </a:r>
            <a:r>
              <a:rPr lang="en-GB" sz="2000" dirty="0" smtClean="0"/>
              <a:t>(Romania, teacher) </a:t>
            </a:r>
            <a:endParaRPr lang="en-US" sz="2000" dirty="0"/>
          </a:p>
        </p:txBody>
      </p:sp>
      <p:sp>
        <p:nvSpPr>
          <p:cNvPr id="13315" name="CasellaDiTesto 8"/>
          <p:cNvSpPr txBox="1">
            <a:spLocks noChangeArrowheads="1"/>
          </p:cNvSpPr>
          <p:nvPr/>
        </p:nvSpPr>
        <p:spPr bwMode="auto">
          <a:xfrm>
            <a:off x="457200" y="62484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800">
                <a:solidFill>
                  <a:srgbClr val="F08000"/>
                </a:solidFill>
                <a:latin typeface="Exo Bold" charset="0"/>
              </a:rPr>
              <a:t>Net Children</a:t>
            </a:r>
            <a:r>
              <a:rPr lang="it-IT" sz="1800">
                <a:solidFill>
                  <a:srgbClr val="F08000"/>
                </a:solidFill>
                <a:latin typeface="Exo DemiBold" charset="0"/>
              </a:rPr>
              <a:t> </a:t>
            </a:r>
            <a:r>
              <a:rPr lang="it-IT" sz="1800">
                <a:solidFill>
                  <a:srgbClr val="39B6B8"/>
                </a:solidFill>
                <a:latin typeface="Exo Bold" charset="0"/>
              </a:rPr>
              <a:t>Go Mobile</a:t>
            </a:r>
            <a:endParaRPr lang="it-IT" sz="1800">
              <a:solidFill>
                <a:srgbClr val="39B6B8"/>
              </a:solidFill>
              <a:latin typeface="Exo DemiBold" charset="0"/>
            </a:endParaRPr>
          </a:p>
        </p:txBody>
      </p:sp>
      <p:pic>
        <p:nvPicPr>
          <p:cNvPr id="13316" name="Picture 6" descr="logo_ncgm_mini.png                                             00CD1562Macintosh HD                   7C268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954713"/>
            <a:ext cx="8683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B06F527-609B-974B-AFF0-A5F4E320D22D}" type="slidenum">
              <a:rPr lang="it-IT" smtClean="0"/>
              <a:pPr>
                <a:defRPr/>
              </a:pPr>
              <a:t>15</a:t>
            </a:fld>
            <a:endParaRPr lang="it-IT"/>
          </a:p>
        </p:txBody>
      </p:sp>
    </p:spTree>
    <p:extLst>
      <p:ext uri="{BB962C8B-B14F-4D97-AF65-F5344CB8AC3E}">
        <p14:creationId xmlns:p14="http://schemas.microsoft.com/office/powerpoint/2010/main" val="308005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idx="4294967295"/>
          </p:nvPr>
        </p:nvSpPr>
        <p:spPr>
          <a:xfrm>
            <a:off x="457200" y="274638"/>
            <a:ext cx="8229600" cy="1325562"/>
          </a:xfrm>
        </p:spPr>
        <p:txBody>
          <a:bodyPr anchor="t"/>
          <a:lstStyle/>
          <a:p>
            <a:pPr algn="l"/>
            <a:r>
              <a:rPr lang="fr-FR" sz="4000" dirty="0">
                <a:solidFill>
                  <a:srgbClr val="FF7517"/>
                </a:solidFill>
                <a:latin typeface="Exo Medium"/>
                <a:cs typeface="Exo Medium"/>
              </a:rPr>
              <a:t>A</a:t>
            </a:r>
            <a:r>
              <a:rPr lang="fr-FR" sz="4000" dirty="0" smtClean="0">
                <a:solidFill>
                  <a:srgbClr val="FF7517"/>
                </a:solidFill>
                <a:latin typeface="Exo Medium"/>
                <a:cs typeface="Exo Medium"/>
              </a:rPr>
              <a:t>utres </a:t>
            </a:r>
            <a:r>
              <a:rPr lang="fr-FR" sz="4000" dirty="0">
                <a:solidFill>
                  <a:srgbClr val="FF7517"/>
                </a:solidFill>
                <a:latin typeface="Exo Medium"/>
                <a:cs typeface="Exo Medium"/>
              </a:rPr>
              <a:t>problèmes </a:t>
            </a:r>
            <a:endParaRPr lang="it-IT" sz="4000" dirty="0">
              <a:solidFill>
                <a:srgbClr val="FF7517"/>
              </a:solidFill>
              <a:latin typeface="Exo Medium"/>
              <a:ea typeface="ＭＳ Ｐゴシック" charset="0"/>
              <a:cs typeface="Exo Medium"/>
            </a:endParaRPr>
          </a:p>
        </p:txBody>
      </p:sp>
      <p:sp>
        <p:nvSpPr>
          <p:cNvPr id="14338" name="Segnaposto contenuto 2"/>
          <p:cNvSpPr>
            <a:spLocks noGrp="1"/>
          </p:cNvSpPr>
          <p:nvPr>
            <p:ph idx="4294967295"/>
          </p:nvPr>
        </p:nvSpPr>
        <p:spPr>
          <a:xfrm>
            <a:off x="457200" y="1143000"/>
            <a:ext cx="8229600" cy="4525963"/>
          </a:xfrm>
        </p:spPr>
        <p:txBody>
          <a:bodyPr/>
          <a:lstStyle/>
          <a:p>
            <a:pPr>
              <a:buClr>
                <a:srgbClr val="E86B18"/>
              </a:buClr>
            </a:pPr>
            <a:r>
              <a:rPr lang="fr-FR" sz="2200" dirty="0" smtClean="0">
                <a:latin typeface="Source Sans Pro"/>
                <a:cs typeface="Source Sans Pro"/>
              </a:rPr>
              <a:t>la </a:t>
            </a:r>
            <a:r>
              <a:rPr lang="fr-FR" sz="2200" dirty="0">
                <a:latin typeface="Source Sans Pro"/>
                <a:cs typeface="Source Sans Pro"/>
              </a:rPr>
              <a:t>privation des possibilités de l’Internet par le biais de la protection parentale excessive </a:t>
            </a:r>
            <a:endParaRPr lang="fr-FR" sz="2200" dirty="0" smtClean="0">
              <a:latin typeface="Source Sans Pro"/>
              <a:cs typeface="Source Sans Pro"/>
            </a:endParaRPr>
          </a:p>
          <a:p>
            <a:pPr lvl="1">
              <a:buClr>
                <a:srgbClr val="E86B18"/>
              </a:buClr>
            </a:pPr>
            <a:r>
              <a:rPr lang="en-GB" sz="2000" dirty="0" smtClean="0">
                <a:latin typeface="Source Sans Pro"/>
                <a:cs typeface="Source Sans Pro"/>
              </a:rPr>
              <a:t>REF 10: </a:t>
            </a:r>
            <a:r>
              <a:rPr lang="en-GB" sz="2000" dirty="0">
                <a:latin typeface="Source Sans Pro"/>
                <a:cs typeface="Source Sans Pro"/>
              </a:rPr>
              <a:t>“</a:t>
            </a:r>
            <a:r>
              <a:rPr lang="en-GB" sz="2000" i="1" dirty="0">
                <a:latin typeface="Source Sans Pro"/>
                <a:cs typeface="Source Sans Pro"/>
              </a:rPr>
              <a:t>Some children say their parents do not allow them to go on the computer. For example, they have to make a task and search information on the internet. But then they couldn’t do this, because they’re not allowed. On the other side, what we also see is parents who don’t guide their children at all. The children are completely free. And then things like bullying or sending nasty things happen</a:t>
            </a:r>
            <a:r>
              <a:rPr lang="en-GB" sz="2000" dirty="0">
                <a:latin typeface="Source Sans Pro"/>
                <a:cs typeface="Source Sans Pro"/>
              </a:rPr>
              <a:t>.</a:t>
            </a:r>
            <a:r>
              <a:rPr lang="en-GB" sz="2000" dirty="0" smtClean="0">
                <a:latin typeface="Source Sans Pro"/>
                <a:cs typeface="Source Sans Pro"/>
              </a:rPr>
              <a:t>” (Belgium, teachers)</a:t>
            </a:r>
            <a:endParaRPr lang="fr-FR" sz="2000" dirty="0" smtClean="0">
              <a:latin typeface="Source Sans Pro"/>
              <a:cs typeface="Source Sans Pro"/>
            </a:endParaRPr>
          </a:p>
          <a:p>
            <a:pPr>
              <a:buClr>
                <a:srgbClr val="E86B18"/>
              </a:buClr>
            </a:pPr>
            <a:r>
              <a:rPr lang="fr-FR" sz="2200" dirty="0" smtClean="0">
                <a:latin typeface="Source Sans Pro"/>
                <a:cs typeface="Source Sans Pro"/>
              </a:rPr>
              <a:t>le </a:t>
            </a:r>
            <a:r>
              <a:rPr lang="fr-FR" sz="2200" dirty="0">
                <a:latin typeface="Source Sans Pro"/>
                <a:cs typeface="Source Sans Pro"/>
              </a:rPr>
              <a:t>problème des inégalités économiques qui causent des inégalités d'accès à la </a:t>
            </a:r>
            <a:r>
              <a:rPr lang="fr-FR" sz="2200" dirty="0" smtClean="0">
                <a:latin typeface="Source Sans Pro"/>
                <a:cs typeface="Source Sans Pro"/>
              </a:rPr>
              <a:t>technologie</a:t>
            </a:r>
            <a:endParaRPr lang="fr-FR" sz="2200" dirty="0">
              <a:latin typeface="Source Sans Pro"/>
              <a:cs typeface="Source Sans Pro"/>
            </a:endParaRPr>
          </a:p>
          <a:p>
            <a:pPr>
              <a:buClr>
                <a:srgbClr val="E86B18"/>
              </a:buClr>
            </a:pPr>
            <a:r>
              <a:rPr lang="fr-FR" sz="2200" dirty="0">
                <a:latin typeface="Source Sans Pro"/>
                <a:cs typeface="Source Sans Pro"/>
              </a:rPr>
              <a:t>le manque de compétences dans l’utilisation de l’Internet mobile par les professeurs</a:t>
            </a:r>
            <a:r>
              <a:rPr lang="en-US" sz="2200" dirty="0" smtClean="0">
                <a:effectLst/>
                <a:latin typeface="Source Sans Pro"/>
                <a:cs typeface="Source Sans Pro"/>
              </a:rPr>
              <a:t> </a:t>
            </a:r>
            <a:endParaRPr lang="en-GB" sz="2200" dirty="0">
              <a:solidFill>
                <a:srgbClr val="595959"/>
              </a:solidFill>
              <a:latin typeface="Source Sans Pro"/>
              <a:ea typeface="ＭＳ Ｐゴシック" charset="0"/>
              <a:cs typeface="Source Sans Pro"/>
            </a:endParaRPr>
          </a:p>
        </p:txBody>
      </p:sp>
      <p:sp>
        <p:nvSpPr>
          <p:cNvPr id="14339" name="CasellaDiTesto 8"/>
          <p:cNvSpPr txBox="1">
            <a:spLocks noChangeArrowheads="1"/>
          </p:cNvSpPr>
          <p:nvPr/>
        </p:nvSpPr>
        <p:spPr bwMode="auto">
          <a:xfrm>
            <a:off x="457200" y="62484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800">
                <a:solidFill>
                  <a:srgbClr val="F08000"/>
                </a:solidFill>
                <a:latin typeface="Exo Bold" charset="0"/>
              </a:rPr>
              <a:t>Net Children</a:t>
            </a:r>
            <a:r>
              <a:rPr lang="it-IT" sz="1800">
                <a:solidFill>
                  <a:srgbClr val="F08000"/>
                </a:solidFill>
                <a:latin typeface="Exo DemiBold" charset="0"/>
              </a:rPr>
              <a:t> </a:t>
            </a:r>
            <a:r>
              <a:rPr lang="it-IT" sz="1800">
                <a:solidFill>
                  <a:srgbClr val="39B6B8"/>
                </a:solidFill>
                <a:latin typeface="Exo Bold" charset="0"/>
              </a:rPr>
              <a:t>Go Mobile</a:t>
            </a:r>
            <a:endParaRPr lang="it-IT" sz="1800">
              <a:solidFill>
                <a:srgbClr val="39B6B8"/>
              </a:solidFill>
              <a:latin typeface="Exo DemiBold" charset="0"/>
            </a:endParaRPr>
          </a:p>
        </p:txBody>
      </p:sp>
      <p:pic>
        <p:nvPicPr>
          <p:cNvPr id="14340" name="Picture 6" descr="logo_ncgm_mini.png                                             00CD1562Macintosh HD                   7C268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954713"/>
            <a:ext cx="8683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B06F527-609B-974B-AFF0-A5F4E320D22D}" type="slidenum">
              <a:rPr lang="it-IT" smtClean="0"/>
              <a:pPr>
                <a:defRPr/>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idx="4294967295"/>
          </p:nvPr>
        </p:nvSpPr>
        <p:spPr>
          <a:xfrm>
            <a:off x="457200" y="274638"/>
            <a:ext cx="8229600" cy="1325562"/>
          </a:xfrm>
        </p:spPr>
        <p:txBody>
          <a:bodyPr anchor="t"/>
          <a:lstStyle/>
          <a:p>
            <a:pPr algn="l"/>
            <a:r>
              <a:rPr lang="fr-FR" sz="4000" dirty="0" smtClean="0">
                <a:solidFill>
                  <a:srgbClr val="FF7517"/>
                </a:solidFill>
                <a:latin typeface="Exo Medium"/>
                <a:cs typeface="Exo Medium"/>
              </a:rPr>
              <a:t>Discussions</a:t>
            </a:r>
            <a:endParaRPr lang="it-IT" sz="4000" dirty="0">
              <a:solidFill>
                <a:srgbClr val="FF7517"/>
              </a:solidFill>
              <a:latin typeface="Exo Medium"/>
              <a:ea typeface="ＭＳ Ｐゴシック" charset="0"/>
              <a:cs typeface="Exo Medium"/>
            </a:endParaRPr>
          </a:p>
        </p:txBody>
      </p:sp>
      <p:sp>
        <p:nvSpPr>
          <p:cNvPr id="15362" name="Segnaposto contenuto 2"/>
          <p:cNvSpPr>
            <a:spLocks noGrp="1"/>
          </p:cNvSpPr>
          <p:nvPr>
            <p:ph idx="4294967295"/>
          </p:nvPr>
        </p:nvSpPr>
        <p:spPr>
          <a:xfrm>
            <a:off x="457200" y="1812244"/>
            <a:ext cx="8229600" cy="4525963"/>
          </a:xfrm>
        </p:spPr>
        <p:txBody>
          <a:bodyPr/>
          <a:lstStyle/>
          <a:p>
            <a:pPr>
              <a:buClr>
                <a:srgbClr val="E86B18"/>
              </a:buClr>
            </a:pPr>
            <a:r>
              <a:rPr lang="fr-FR" sz="2200" dirty="0" err="1"/>
              <a:t>Vigotsky</a:t>
            </a:r>
            <a:r>
              <a:rPr lang="fr-FR" sz="2200" dirty="0"/>
              <a:t> </a:t>
            </a:r>
            <a:r>
              <a:rPr lang="fr-FR" sz="2200" dirty="0" smtClean="0"/>
              <a:t>(1976) l’</a:t>
            </a:r>
            <a:r>
              <a:rPr lang="fr-FR" sz="2200" i="1" dirty="0" smtClean="0"/>
              <a:t>enculturation</a:t>
            </a:r>
            <a:r>
              <a:rPr lang="fr-FR" sz="2200" dirty="0" smtClean="0"/>
              <a:t> </a:t>
            </a:r>
            <a:r>
              <a:rPr lang="fr-FR" sz="2200" dirty="0"/>
              <a:t>des enfants résultant de l'interaction des enfants avec les parents et avec d’autre adultes significatifs (« </a:t>
            </a:r>
            <a:r>
              <a:rPr lang="fr-FR" sz="2200" dirty="0" err="1"/>
              <a:t>access</a:t>
            </a:r>
            <a:r>
              <a:rPr lang="fr-FR" sz="2200" dirty="0"/>
              <a:t> to </a:t>
            </a:r>
            <a:r>
              <a:rPr lang="fr-FR" sz="2200" dirty="0" err="1"/>
              <a:t>knowledgeable</a:t>
            </a:r>
            <a:r>
              <a:rPr lang="fr-FR" sz="2200" dirty="0"/>
              <a:t> </a:t>
            </a:r>
            <a:r>
              <a:rPr lang="fr-FR" sz="2200" dirty="0" err="1"/>
              <a:t>others</a:t>
            </a:r>
            <a:r>
              <a:rPr lang="fr-FR" sz="2200" dirty="0"/>
              <a:t> »</a:t>
            </a:r>
            <a:r>
              <a:rPr lang="fr-FR" sz="2200" dirty="0" smtClean="0"/>
              <a:t>)</a:t>
            </a:r>
            <a:r>
              <a:rPr lang="en-US" sz="2200" dirty="0" smtClean="0"/>
              <a:t>.</a:t>
            </a:r>
          </a:p>
          <a:p>
            <a:pPr>
              <a:buClr>
                <a:srgbClr val="E86B18"/>
              </a:buClr>
            </a:pPr>
            <a:r>
              <a:rPr lang="fr-FR" sz="2200" dirty="0" smtClean="0"/>
              <a:t>l’absence </a:t>
            </a:r>
            <a:r>
              <a:rPr lang="fr-FR" sz="2200" dirty="0"/>
              <a:t>de compétences numériques chez les parents </a:t>
            </a:r>
            <a:r>
              <a:rPr lang="fr-FR" sz="2200" dirty="0" smtClean="0"/>
              <a:t>? </a:t>
            </a:r>
            <a:endParaRPr lang="en-US" sz="2200" dirty="0"/>
          </a:p>
          <a:p>
            <a:pPr>
              <a:buClr>
                <a:srgbClr val="E86B18"/>
              </a:buClr>
            </a:pPr>
            <a:r>
              <a:rPr lang="fr-FR" sz="2200" dirty="0" smtClean="0"/>
              <a:t>Une modèle alternative d’explication: </a:t>
            </a:r>
          </a:p>
          <a:p>
            <a:pPr lvl="1">
              <a:buClr>
                <a:srgbClr val="E86B18"/>
              </a:buClr>
            </a:pPr>
            <a:r>
              <a:rPr lang="fr-FR" sz="1800" dirty="0">
                <a:latin typeface="Source Sans Pro"/>
                <a:cs typeface="Source Sans Pro"/>
              </a:rPr>
              <a:t>dans le contexte des médias alarmistes concernant ces </a:t>
            </a:r>
            <a:r>
              <a:rPr lang="fr-FR" sz="1800" dirty="0" smtClean="0">
                <a:latin typeface="Source Sans Pro"/>
                <a:cs typeface="Source Sans Pro"/>
              </a:rPr>
              <a:t>risques (les paniques morales) </a:t>
            </a:r>
            <a:r>
              <a:rPr lang="fr-FR" sz="1800" dirty="0">
                <a:latin typeface="Source Sans Pro"/>
                <a:cs typeface="Source Sans Pro"/>
              </a:rPr>
              <a:t>les parents sont en pleine </a:t>
            </a:r>
            <a:r>
              <a:rPr lang="fr-FR" sz="1800" b="1" dirty="0">
                <a:latin typeface="Source Sans Pro"/>
                <a:cs typeface="Source Sans Pro"/>
              </a:rPr>
              <a:t>dissonance</a:t>
            </a:r>
            <a:r>
              <a:rPr lang="fr-FR" sz="1800" dirty="0">
                <a:latin typeface="Source Sans Pro"/>
                <a:cs typeface="Source Sans Pro"/>
              </a:rPr>
              <a:t> entre un nouveau modèle familial assumé et les anciennes peurs qui les animent</a:t>
            </a:r>
            <a:r>
              <a:rPr lang="en-US" sz="1800" dirty="0" smtClean="0">
                <a:effectLst/>
                <a:latin typeface="Source Sans Pro"/>
                <a:cs typeface="Source Sans Pro"/>
              </a:rPr>
              <a:t> </a:t>
            </a:r>
          </a:p>
          <a:p>
            <a:pPr lvl="1">
              <a:buClr>
                <a:srgbClr val="E86B18"/>
              </a:buClr>
            </a:pPr>
            <a:r>
              <a:rPr lang="en-US" sz="1800" dirty="0" err="1" smtClean="0">
                <a:solidFill>
                  <a:srgbClr val="595959"/>
                </a:solidFill>
                <a:latin typeface="Source Sans Pro"/>
                <a:ea typeface="ＭＳ Ｐゴシック" charset="0"/>
                <a:cs typeface="Source Sans Pro"/>
              </a:rPr>
              <a:t>Dans</a:t>
            </a:r>
            <a:r>
              <a:rPr lang="en-US" sz="1800" dirty="0" smtClean="0">
                <a:solidFill>
                  <a:srgbClr val="595959"/>
                </a:solidFill>
                <a:latin typeface="Source Sans Pro"/>
                <a:ea typeface="ＭＳ Ｐゴシック" charset="0"/>
                <a:cs typeface="Source Sans Pro"/>
              </a:rPr>
              <a:t> </a:t>
            </a:r>
            <a:r>
              <a:rPr lang="en-US" sz="1800" dirty="0" err="1" smtClean="0">
                <a:solidFill>
                  <a:srgbClr val="595959"/>
                </a:solidFill>
                <a:latin typeface="Source Sans Pro"/>
                <a:ea typeface="ＭＳ Ｐゴシック" charset="0"/>
                <a:cs typeface="Source Sans Pro"/>
              </a:rPr>
              <a:t>ce</a:t>
            </a:r>
            <a:r>
              <a:rPr lang="en-US" sz="1800" dirty="0" smtClean="0">
                <a:solidFill>
                  <a:srgbClr val="595959"/>
                </a:solidFill>
                <a:latin typeface="Source Sans Pro"/>
                <a:ea typeface="ＭＳ Ｐゴシック" charset="0"/>
                <a:cs typeface="Source Sans Pro"/>
              </a:rPr>
              <a:t> context, </a:t>
            </a:r>
            <a:r>
              <a:rPr lang="en-US" sz="1800" dirty="0" err="1" smtClean="0">
                <a:solidFill>
                  <a:srgbClr val="595959"/>
                </a:solidFill>
                <a:latin typeface="Source Sans Pro"/>
                <a:ea typeface="ＭＳ Ｐゴシック" charset="0"/>
                <a:cs typeface="Source Sans Pro"/>
              </a:rPr>
              <a:t>l’ecole</a:t>
            </a:r>
            <a:r>
              <a:rPr lang="en-US" sz="1800" dirty="0" smtClean="0">
                <a:solidFill>
                  <a:srgbClr val="595959"/>
                </a:solidFill>
                <a:latin typeface="Source Sans Pro"/>
                <a:ea typeface="ＭＳ Ｐゴシック" charset="0"/>
                <a:cs typeface="Source Sans Pro"/>
              </a:rPr>
              <a:t> </a:t>
            </a:r>
            <a:r>
              <a:rPr lang="en-US" sz="1800" dirty="0" err="1" smtClean="0">
                <a:solidFill>
                  <a:srgbClr val="595959"/>
                </a:solidFill>
                <a:latin typeface="Source Sans Pro"/>
                <a:ea typeface="ＭＳ Ｐゴシック" charset="0"/>
                <a:cs typeface="Source Sans Pro"/>
              </a:rPr>
              <a:t>est</a:t>
            </a:r>
            <a:r>
              <a:rPr lang="en-US" sz="1800" dirty="0" smtClean="0">
                <a:solidFill>
                  <a:srgbClr val="595959"/>
                </a:solidFill>
                <a:latin typeface="Source Sans Pro"/>
                <a:ea typeface="ＭＳ Ｐゴシック" charset="0"/>
                <a:cs typeface="Source Sans Pro"/>
              </a:rPr>
              <a:t> </a:t>
            </a:r>
            <a:r>
              <a:rPr lang="en-US" sz="1800" dirty="0" err="1" smtClean="0">
                <a:solidFill>
                  <a:srgbClr val="595959"/>
                </a:solidFill>
                <a:latin typeface="Source Sans Pro"/>
                <a:ea typeface="ＭＳ Ｐゴシック" charset="0"/>
                <a:cs typeface="Source Sans Pro"/>
              </a:rPr>
              <a:t>une</a:t>
            </a:r>
            <a:r>
              <a:rPr lang="en-US" sz="1800" dirty="0" smtClean="0">
                <a:solidFill>
                  <a:srgbClr val="595959"/>
                </a:solidFill>
                <a:latin typeface="Source Sans Pro"/>
                <a:ea typeface="ＭＳ Ｐゴシック" charset="0"/>
                <a:cs typeface="Source Sans Pro"/>
              </a:rPr>
              <a:t> solution alternative </a:t>
            </a:r>
            <a:r>
              <a:rPr lang="fr-FR" sz="1800" dirty="0">
                <a:latin typeface="Source Sans Pro"/>
                <a:cs typeface="Source Sans Pro"/>
              </a:rPr>
              <a:t>ayant l'autorité morale et le pouvoir coercitif d'imposer aux enfants certaines normes et comportements « sûrs » dans le milieu en ligne</a:t>
            </a:r>
            <a:r>
              <a:rPr lang="en-US" sz="1800" dirty="0" smtClean="0">
                <a:effectLst/>
                <a:latin typeface="Source Sans Pro"/>
                <a:cs typeface="Source Sans Pro"/>
              </a:rPr>
              <a:t> </a:t>
            </a:r>
            <a:r>
              <a:rPr lang="en-US" sz="1800" dirty="0" smtClean="0">
                <a:solidFill>
                  <a:srgbClr val="595959"/>
                </a:solidFill>
                <a:latin typeface="Source Sans Pro"/>
                <a:ea typeface="ＭＳ Ｐゴシック" charset="0"/>
                <a:cs typeface="Source Sans Pro"/>
              </a:rPr>
              <a:t> </a:t>
            </a:r>
            <a:endParaRPr lang="en-GB" sz="1800" dirty="0">
              <a:solidFill>
                <a:srgbClr val="595959"/>
              </a:solidFill>
              <a:latin typeface="Source Sans Pro"/>
              <a:ea typeface="ＭＳ Ｐゴシック" charset="0"/>
              <a:cs typeface="Source Sans Pro"/>
            </a:endParaRPr>
          </a:p>
        </p:txBody>
      </p:sp>
      <p:sp>
        <p:nvSpPr>
          <p:cNvPr id="15363" name="CasellaDiTesto 8"/>
          <p:cNvSpPr txBox="1">
            <a:spLocks noChangeArrowheads="1"/>
          </p:cNvSpPr>
          <p:nvPr/>
        </p:nvSpPr>
        <p:spPr bwMode="auto">
          <a:xfrm>
            <a:off x="457200" y="62484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800">
                <a:solidFill>
                  <a:srgbClr val="F08000"/>
                </a:solidFill>
                <a:latin typeface="Exo Bold" charset="0"/>
              </a:rPr>
              <a:t>Net Children</a:t>
            </a:r>
            <a:r>
              <a:rPr lang="it-IT" sz="1800">
                <a:solidFill>
                  <a:srgbClr val="F08000"/>
                </a:solidFill>
                <a:latin typeface="Exo DemiBold" charset="0"/>
              </a:rPr>
              <a:t> </a:t>
            </a:r>
            <a:r>
              <a:rPr lang="it-IT" sz="1800">
                <a:solidFill>
                  <a:srgbClr val="39B6B8"/>
                </a:solidFill>
                <a:latin typeface="Exo Bold" charset="0"/>
              </a:rPr>
              <a:t>Go Mobile</a:t>
            </a:r>
            <a:endParaRPr lang="it-IT" sz="1800">
              <a:solidFill>
                <a:srgbClr val="39B6B8"/>
              </a:solidFill>
              <a:latin typeface="Exo DemiBold" charset="0"/>
            </a:endParaRPr>
          </a:p>
        </p:txBody>
      </p:sp>
      <p:pic>
        <p:nvPicPr>
          <p:cNvPr id="15364" name="Picture 6" descr="logo_ncgm_mini.png                                             00CD1562Macintosh HD                   7C268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954713"/>
            <a:ext cx="8683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B06F527-609B-974B-AFF0-A5F4E320D22D}" type="slidenum">
              <a:rPr lang="it-IT" smtClean="0"/>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ttangolo 4"/>
          <p:cNvSpPr>
            <a:spLocks noChangeArrowheads="1"/>
          </p:cNvSpPr>
          <p:nvPr/>
        </p:nvSpPr>
        <p:spPr bwMode="auto">
          <a:xfrm>
            <a:off x="0" y="0"/>
            <a:ext cx="9296400" cy="6858000"/>
          </a:xfrm>
          <a:prstGeom prst="rect">
            <a:avLst/>
          </a:prstGeom>
          <a:solidFill>
            <a:srgbClr val="39B6B8"/>
          </a:solidFill>
          <a:ln w="9525">
            <a:solidFill>
              <a:srgbClr val="4A7EBB"/>
            </a:solidFill>
            <a:miter lim="800000"/>
            <a:headEnd/>
            <a:tailEnd/>
          </a:ln>
          <a:effectLst>
            <a:outerShdw dist="23000" dir="5400000" rotWithShape="0">
              <a:srgbClr val="808080">
                <a:alpha val="34998"/>
              </a:srgbClr>
            </a:outerShdw>
          </a:effectLst>
        </p:spPr>
        <p:txBody>
          <a:bodyPr anchor="ctr"/>
          <a:lstStyle/>
          <a:p>
            <a:pPr algn="ctr"/>
            <a:endParaRPr lang="en-US" sz="1800">
              <a:solidFill>
                <a:srgbClr val="FFFFFF"/>
              </a:solidFill>
              <a:latin typeface="Calibri" charset="0"/>
            </a:endParaRPr>
          </a:p>
        </p:txBody>
      </p:sp>
      <p:sp>
        <p:nvSpPr>
          <p:cNvPr id="17410" name="Titolo 1"/>
          <p:cNvSpPr>
            <a:spLocks noGrp="1"/>
          </p:cNvSpPr>
          <p:nvPr>
            <p:ph type="title"/>
          </p:nvPr>
        </p:nvSpPr>
        <p:spPr>
          <a:xfrm>
            <a:off x="457200" y="274638"/>
            <a:ext cx="8229600" cy="2011362"/>
          </a:xfrm>
        </p:spPr>
        <p:txBody>
          <a:bodyPr anchor="t"/>
          <a:lstStyle/>
          <a:p>
            <a:pPr algn="l" eaLnBrk="1" hangingPunct="1"/>
            <a:r>
              <a:rPr lang="en-US" sz="5400" dirty="0" smtClean="0">
                <a:solidFill>
                  <a:schemeClr val="bg1"/>
                </a:solidFill>
                <a:latin typeface="Exo Medium" charset="0"/>
                <a:ea typeface="ＭＳ Ｐゴシック" charset="0"/>
                <a:cs typeface="ＭＳ Ｐゴシック" charset="0"/>
              </a:rPr>
              <a:t/>
            </a:r>
            <a:br>
              <a:rPr lang="en-US" sz="5400" dirty="0" smtClean="0">
                <a:solidFill>
                  <a:schemeClr val="bg1"/>
                </a:solidFill>
                <a:latin typeface="Exo Medium" charset="0"/>
                <a:ea typeface="ＭＳ Ｐゴシック" charset="0"/>
                <a:cs typeface="ＭＳ Ｐゴシック" charset="0"/>
              </a:rPr>
            </a:br>
            <a:r>
              <a:rPr lang="en-US" sz="3500" dirty="0" err="1" smtClean="0">
                <a:solidFill>
                  <a:schemeClr val="bg1"/>
                </a:solidFill>
                <a:latin typeface="Exo Medium" charset="0"/>
                <a:ea typeface="ＭＳ Ｐゴシック" charset="0"/>
                <a:cs typeface="ＭＳ Ｐゴシック" charset="0"/>
              </a:rPr>
              <a:t>www.netchildrengomobile.eu</a:t>
            </a:r>
            <a:r>
              <a:rPr lang="en-US" sz="3500" dirty="0" smtClean="0">
                <a:solidFill>
                  <a:schemeClr val="bg1"/>
                </a:solidFill>
                <a:latin typeface="Exo Medium" charset="0"/>
                <a:ea typeface="ＭＳ Ｐゴシック" charset="0"/>
                <a:cs typeface="ＭＳ Ｐゴシック" charset="0"/>
              </a:rPr>
              <a:t/>
            </a:r>
            <a:br>
              <a:rPr lang="en-US" sz="3500" dirty="0" smtClean="0">
                <a:solidFill>
                  <a:schemeClr val="bg1"/>
                </a:solidFill>
                <a:latin typeface="Exo Medium" charset="0"/>
                <a:ea typeface="ＭＳ Ｐゴシック" charset="0"/>
                <a:cs typeface="ＭＳ Ｐゴシック" charset="0"/>
              </a:rPr>
            </a:br>
            <a:r>
              <a:rPr lang="en-US" sz="5400" dirty="0">
                <a:solidFill>
                  <a:schemeClr val="bg1"/>
                </a:solidFill>
                <a:latin typeface="Exo Medium" charset="0"/>
                <a:ea typeface="ＭＳ Ｐゴシック" charset="0"/>
                <a:cs typeface="ＭＳ Ｐゴシック" charset="0"/>
              </a:rPr>
              <a:t/>
            </a:r>
            <a:br>
              <a:rPr lang="en-US" sz="5400" dirty="0">
                <a:solidFill>
                  <a:schemeClr val="bg1"/>
                </a:solidFill>
                <a:latin typeface="Exo Medium" charset="0"/>
                <a:ea typeface="ＭＳ Ｐゴシック" charset="0"/>
                <a:cs typeface="ＭＳ Ｐゴシック" charset="0"/>
              </a:rPr>
            </a:br>
            <a:r>
              <a:rPr lang="en-US" sz="5400" dirty="0" smtClean="0">
                <a:solidFill>
                  <a:schemeClr val="bg1"/>
                </a:solidFill>
                <a:latin typeface="Exo Medium" charset="0"/>
                <a:ea typeface="ＭＳ Ｐゴシック" charset="0"/>
                <a:cs typeface="ＭＳ Ｐゴシック" charset="0"/>
              </a:rPr>
              <a:t>Merci pour </a:t>
            </a:r>
            <a:r>
              <a:rPr lang="en-US" sz="5400" dirty="0" err="1" smtClean="0">
                <a:solidFill>
                  <a:schemeClr val="bg1"/>
                </a:solidFill>
                <a:latin typeface="Exo Medium" charset="0"/>
                <a:ea typeface="ＭＳ Ｐゴシック" charset="0"/>
                <a:cs typeface="ＭＳ Ｐゴシック" charset="0"/>
              </a:rPr>
              <a:t>votre</a:t>
            </a:r>
            <a:r>
              <a:rPr lang="en-US" sz="5400" dirty="0" smtClean="0">
                <a:solidFill>
                  <a:schemeClr val="bg1"/>
                </a:solidFill>
                <a:latin typeface="Exo Medium" charset="0"/>
                <a:ea typeface="ＭＳ Ｐゴシック" charset="0"/>
                <a:cs typeface="ＭＳ Ｐゴシック" charset="0"/>
              </a:rPr>
              <a:t> attention!</a:t>
            </a:r>
            <a:endParaRPr lang="en-US" sz="5400" dirty="0">
              <a:solidFill>
                <a:schemeClr val="bg1"/>
              </a:solidFill>
              <a:latin typeface="Exo Medium" charset="0"/>
              <a:ea typeface="ＭＳ Ｐゴシック" charset="0"/>
              <a:cs typeface="ＭＳ Ｐゴシック" charset="0"/>
            </a:endParaRPr>
          </a:p>
        </p:txBody>
      </p:sp>
      <p:sp>
        <p:nvSpPr>
          <p:cNvPr id="17411" name="Segnaposto contenuto 2"/>
          <p:cNvSpPr>
            <a:spLocks noGrp="1"/>
          </p:cNvSpPr>
          <p:nvPr>
            <p:ph idx="1"/>
          </p:nvPr>
        </p:nvSpPr>
        <p:spPr>
          <a:xfrm>
            <a:off x="457200" y="4149080"/>
            <a:ext cx="8229600" cy="1977083"/>
          </a:xfrm>
        </p:spPr>
        <p:txBody>
          <a:bodyPr anchor="b"/>
          <a:lstStyle/>
          <a:p>
            <a:pPr eaLnBrk="1" hangingPunct="1">
              <a:buFont typeface="Arial" charset="0"/>
              <a:buNone/>
            </a:pPr>
            <a:r>
              <a:rPr lang="en-US" sz="3000" dirty="0" err="1" smtClean="0">
                <a:solidFill>
                  <a:schemeClr val="bg1"/>
                </a:solidFill>
                <a:latin typeface="Exo Light" charset="0"/>
                <a:ea typeface="ＭＳ Ｐゴシック" charset="0"/>
                <a:cs typeface="ＭＳ Ｐゴシック" charset="0"/>
              </a:rPr>
              <a:t>anca</a:t>
            </a:r>
            <a:r>
              <a:rPr lang="it-IT" sz="3000" dirty="0" smtClean="0">
                <a:solidFill>
                  <a:schemeClr val="bg1"/>
                </a:solidFill>
                <a:latin typeface="Exo Light" charset="0"/>
                <a:ea typeface="ＭＳ Ｐゴシック" charset="0"/>
                <a:cs typeface="ＭＳ Ｐゴシック" charset="0"/>
              </a:rPr>
              <a:t>.</a:t>
            </a:r>
            <a:r>
              <a:rPr lang="it-IT" sz="3000" dirty="0" err="1" smtClean="0">
                <a:solidFill>
                  <a:schemeClr val="bg1"/>
                </a:solidFill>
                <a:latin typeface="Exo Light" charset="0"/>
                <a:ea typeface="ＭＳ Ｐゴシック" charset="0"/>
                <a:cs typeface="ＭＳ Ｐゴシック" charset="0"/>
              </a:rPr>
              <a:t>velicu@gmail.com</a:t>
            </a:r>
            <a:endParaRPr lang="it-IT" sz="3000" dirty="0">
              <a:solidFill>
                <a:schemeClr val="bg1"/>
              </a:solidFill>
              <a:latin typeface="Exo Light"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a:defRPr/>
            </a:pPr>
            <a:fld id="{7473EF53-1E8F-C745-8FE1-5083BE9AEF5B}" type="slidenum">
              <a:rPr lang="it-IT" smtClean="0"/>
              <a:pPr>
                <a:defRPr/>
              </a:pPr>
              <a:t>18</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06090"/>
          </a:xfrm>
        </p:spPr>
        <p:txBody>
          <a:bodyPr/>
          <a:lstStyle/>
          <a:p>
            <a:r>
              <a:rPr lang="en-US" dirty="0" smtClean="0">
                <a:solidFill>
                  <a:srgbClr val="F08000"/>
                </a:solidFill>
                <a:latin typeface="Exo Medium"/>
                <a:cs typeface="Exo Medium"/>
              </a:rPr>
              <a:t>C</a:t>
            </a:r>
            <a:r>
              <a:rPr lang="en-GB" dirty="0" err="1" smtClean="0">
                <a:solidFill>
                  <a:srgbClr val="F08000"/>
                </a:solidFill>
                <a:latin typeface="Exo Medium"/>
                <a:cs typeface="Exo Medium"/>
              </a:rPr>
              <a:t>ontext</a:t>
            </a:r>
            <a:r>
              <a:rPr lang="en-GB" dirty="0" smtClean="0">
                <a:solidFill>
                  <a:srgbClr val="F08000"/>
                </a:solidFill>
                <a:latin typeface="Exo Medium"/>
                <a:cs typeface="Exo Medium"/>
              </a:rPr>
              <a:t> </a:t>
            </a:r>
            <a:endParaRPr lang="en-GB" dirty="0">
              <a:solidFill>
                <a:srgbClr val="F08000"/>
              </a:solidFill>
              <a:latin typeface="Exo Medium"/>
              <a:cs typeface="Exo Medium"/>
            </a:endParaRPr>
          </a:p>
        </p:txBody>
      </p:sp>
      <p:sp>
        <p:nvSpPr>
          <p:cNvPr id="6" name="Text Placeholder 5"/>
          <p:cNvSpPr>
            <a:spLocks noGrp="1"/>
          </p:cNvSpPr>
          <p:nvPr>
            <p:ph type="body" idx="1"/>
          </p:nvPr>
        </p:nvSpPr>
        <p:spPr/>
        <p:txBody>
          <a:bodyPr/>
          <a:lstStyle/>
          <a:p>
            <a:r>
              <a:rPr lang="en-US" sz="2000" b="0" dirty="0" smtClean="0">
                <a:latin typeface="Exo Light"/>
                <a:cs typeface="Exo Light"/>
              </a:rPr>
              <a:t>L</a:t>
            </a:r>
            <a:r>
              <a:rPr lang="en-GB" sz="2000" b="0" dirty="0" smtClean="0">
                <a:latin typeface="Exo Light"/>
                <a:cs typeface="Exo Light"/>
              </a:rPr>
              <a:t>’age de la premiere utilisation de </a:t>
            </a:r>
            <a:r>
              <a:rPr lang="en-GB" sz="2000" b="0" dirty="0" err="1" smtClean="0">
                <a:latin typeface="Exo Light"/>
                <a:cs typeface="Exo Light"/>
              </a:rPr>
              <a:t>l’internet</a:t>
            </a:r>
            <a:r>
              <a:rPr lang="en-GB" sz="2000" b="0" dirty="0">
                <a:latin typeface="Exo Light"/>
                <a:cs typeface="Exo Light"/>
              </a:rPr>
              <a:t> </a:t>
            </a:r>
            <a:r>
              <a:rPr lang="en-GB" sz="2000" b="0" dirty="0" smtClean="0">
                <a:latin typeface="Exo Light"/>
                <a:cs typeface="Exo Light"/>
              </a:rPr>
              <a:t>(Net Children Go Mobile, 2013) </a:t>
            </a:r>
            <a:endParaRPr lang="en-GB" sz="2000" b="0" dirty="0">
              <a:latin typeface="Exo Light"/>
              <a:cs typeface="Exo Light"/>
            </a:endParaRPr>
          </a:p>
        </p:txBody>
      </p:sp>
      <p:pic>
        <p:nvPicPr>
          <p:cNvPr id="4" name="Content Placeholder 3" descr="Screen Shot 2014-11-03 at 11.32.12.pn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882" r="2882"/>
          <a:stretch/>
        </p:blipFill>
        <p:spPr/>
      </p:pic>
      <p:sp>
        <p:nvSpPr>
          <p:cNvPr id="10" name="Text Placeholder 9"/>
          <p:cNvSpPr>
            <a:spLocks noGrp="1"/>
          </p:cNvSpPr>
          <p:nvPr>
            <p:ph type="body" sz="quarter" idx="3"/>
          </p:nvPr>
        </p:nvSpPr>
        <p:spPr>
          <a:xfrm>
            <a:off x="4645025" y="980728"/>
            <a:ext cx="4041775" cy="906115"/>
          </a:xfrm>
        </p:spPr>
        <p:txBody>
          <a:bodyPr/>
          <a:lstStyle/>
          <a:p>
            <a:r>
              <a:rPr lang="en-GB" sz="2000" b="0" dirty="0" smtClean="0">
                <a:latin typeface="Exo Light"/>
                <a:cs typeface="Exo Light"/>
              </a:rPr>
              <a:t>EU Kids Online vs. Net Children Go Mobile (7 pays)</a:t>
            </a:r>
            <a:endParaRPr lang="en-GB" sz="2000" b="0" dirty="0">
              <a:latin typeface="Exo Light"/>
              <a:cs typeface="Exo Light"/>
            </a:endParaRPr>
          </a:p>
        </p:txBody>
      </p:sp>
      <p:sp>
        <p:nvSpPr>
          <p:cNvPr id="11" name="Content Placeholder 10"/>
          <p:cNvSpPr>
            <a:spLocks noGrp="1"/>
          </p:cNvSpPr>
          <p:nvPr>
            <p:ph sz="quarter" idx="4"/>
          </p:nvPr>
        </p:nvSpPr>
        <p:spPr/>
        <p:txBody>
          <a:bodyPr/>
          <a:lstStyle/>
          <a:p>
            <a:r>
              <a:rPr lang="fr-FR" dirty="0" smtClean="0"/>
              <a:t>2010 </a:t>
            </a:r>
            <a:r>
              <a:rPr lang="en-US" dirty="0" smtClean="0"/>
              <a:t>–</a:t>
            </a:r>
            <a:r>
              <a:rPr lang="fr-FR" dirty="0" smtClean="0"/>
              <a:t> 31 % </a:t>
            </a:r>
            <a:r>
              <a:rPr lang="fr-FR" dirty="0"/>
              <a:t>enfants avaient accédé à l’Internet sur un </a:t>
            </a:r>
            <a:r>
              <a:rPr lang="fr-FR" dirty="0" smtClean="0"/>
              <a:t>téléphone portable et 13  sur un autre diapositif portable (</a:t>
            </a:r>
            <a:r>
              <a:rPr lang="fr-FR" dirty="0"/>
              <a:t>mais pas tous les jours)</a:t>
            </a:r>
            <a:r>
              <a:rPr lang="fr-FR" dirty="0" smtClean="0"/>
              <a:t> </a:t>
            </a:r>
          </a:p>
          <a:p>
            <a:r>
              <a:rPr lang="fr-FR" dirty="0" smtClean="0"/>
              <a:t>2013</a:t>
            </a:r>
            <a:r>
              <a:rPr lang="fr-FR" dirty="0"/>
              <a:t>-2014 </a:t>
            </a:r>
            <a:r>
              <a:rPr lang="fr-FR" dirty="0" smtClean="0"/>
              <a:t>- 41</a:t>
            </a:r>
            <a:r>
              <a:rPr lang="fr-FR" dirty="0"/>
              <a:t>% </a:t>
            </a:r>
            <a:r>
              <a:rPr lang="fr-FR" dirty="0" smtClean="0"/>
              <a:t>d’enfants utilisent une Smartphone pour </a:t>
            </a:r>
            <a:r>
              <a:rPr lang="fr-FR" dirty="0"/>
              <a:t>accédé </a:t>
            </a:r>
            <a:r>
              <a:rPr lang="fr-FR" dirty="0" smtClean="0"/>
              <a:t>l’internet, et 23% une tablette (chaque jour). </a:t>
            </a:r>
            <a:endParaRPr lang="en-US" dirty="0"/>
          </a:p>
        </p:txBody>
      </p:sp>
      <p:sp>
        <p:nvSpPr>
          <p:cNvPr id="12" name="Slide Number Placeholder 11"/>
          <p:cNvSpPr>
            <a:spLocks noGrp="1"/>
          </p:cNvSpPr>
          <p:nvPr>
            <p:ph type="sldNum" sz="quarter" idx="12"/>
          </p:nvPr>
        </p:nvSpPr>
        <p:spPr/>
        <p:txBody>
          <a:bodyPr/>
          <a:lstStyle/>
          <a:p>
            <a:pPr>
              <a:defRPr/>
            </a:pPr>
            <a:fld id="{B236ACA4-55F5-6E42-9FC0-170D62BB0924}" type="slidenum">
              <a:rPr lang="it-IT" smtClean="0"/>
              <a:pPr>
                <a:defRPr/>
              </a:pPr>
              <a:t>2</a:t>
            </a:fld>
            <a:endParaRPr lang="it-IT"/>
          </a:p>
        </p:txBody>
      </p:sp>
    </p:spTree>
    <p:extLst>
      <p:ext uri="{BB962C8B-B14F-4D97-AF65-F5344CB8AC3E}">
        <p14:creationId xmlns:p14="http://schemas.microsoft.com/office/powerpoint/2010/main" val="30454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500" dirty="0">
                <a:solidFill>
                  <a:srgbClr val="F08000"/>
                </a:solidFill>
                <a:latin typeface="Exo Light"/>
                <a:cs typeface="Exo Light"/>
              </a:rPr>
              <a:t>Questions </a:t>
            </a:r>
            <a:r>
              <a:rPr lang="fr-FR" sz="3500" dirty="0" smtClean="0">
                <a:solidFill>
                  <a:srgbClr val="F08000"/>
                </a:solidFill>
                <a:latin typeface="Exo Light"/>
                <a:cs typeface="Exo Light"/>
              </a:rPr>
              <a:t>- à l’intersection entre </a:t>
            </a:r>
            <a:r>
              <a:rPr lang="fr-FR" sz="3500" dirty="0">
                <a:solidFill>
                  <a:srgbClr val="F08000"/>
                </a:solidFill>
                <a:latin typeface="Exo Light"/>
                <a:cs typeface="Exo Light"/>
              </a:rPr>
              <a:t>les parents et les enseignants </a:t>
            </a:r>
            <a:endParaRPr lang="en-GB" sz="3500" dirty="0">
              <a:solidFill>
                <a:srgbClr val="F08000"/>
              </a:solidFill>
              <a:latin typeface="Exo Light"/>
              <a:cs typeface="Exo Light"/>
            </a:endParaRPr>
          </a:p>
        </p:txBody>
      </p:sp>
      <p:sp>
        <p:nvSpPr>
          <p:cNvPr id="3" name="Content Placeholder 2"/>
          <p:cNvSpPr>
            <a:spLocks noGrp="1"/>
          </p:cNvSpPr>
          <p:nvPr>
            <p:ph idx="1"/>
          </p:nvPr>
        </p:nvSpPr>
        <p:spPr/>
        <p:txBody>
          <a:bodyPr/>
          <a:lstStyle/>
          <a:p>
            <a:r>
              <a:rPr lang="fr-FR" sz="2000" dirty="0">
                <a:latin typeface="Source Sans Pro"/>
                <a:cs typeface="Source Sans Pro"/>
              </a:rPr>
              <a:t>Qui est responsable de l'éducation numérique des enfants et, en particulier, des questions liées à la sécurité sur Internet ?</a:t>
            </a:r>
            <a:endParaRPr lang="en-US" sz="2000" dirty="0">
              <a:latin typeface="Source Sans Pro"/>
              <a:cs typeface="Source Sans Pro"/>
            </a:endParaRPr>
          </a:p>
          <a:p>
            <a:r>
              <a:rPr lang="fr-FR" sz="2000" dirty="0">
                <a:latin typeface="Source Sans Pro"/>
                <a:cs typeface="Source Sans Pro"/>
              </a:rPr>
              <a:t>Quelle est l’étendue de l'autorité parentale et où commence l'autorité des enseignants dans la médiation et l'utilisation du </a:t>
            </a:r>
            <a:r>
              <a:rPr lang="fr-FR" sz="2000" dirty="0" smtClean="0">
                <a:latin typeface="Source Sans Pro"/>
                <a:cs typeface="Source Sans Pro"/>
              </a:rPr>
              <a:t>Smartphone </a:t>
            </a:r>
            <a:r>
              <a:rPr lang="fr-FR" sz="2000" dirty="0">
                <a:latin typeface="Source Sans Pro"/>
                <a:cs typeface="Source Sans Pro"/>
              </a:rPr>
              <a:t>à l'école ? </a:t>
            </a:r>
            <a:endParaRPr lang="en-US" sz="2000" dirty="0">
              <a:latin typeface="Source Sans Pro"/>
              <a:cs typeface="Source Sans Pro"/>
            </a:endParaRPr>
          </a:p>
          <a:p>
            <a:r>
              <a:rPr lang="fr-FR" sz="2000" dirty="0" smtClean="0">
                <a:latin typeface="Source Sans Pro"/>
                <a:cs typeface="Source Sans Pro"/>
              </a:rPr>
              <a:t>Est</a:t>
            </a:r>
            <a:r>
              <a:rPr lang="fr-FR" sz="2000" dirty="0">
                <a:latin typeface="Source Sans Pro"/>
                <a:cs typeface="Source Sans Pro"/>
              </a:rPr>
              <a:t>-ce que les parents ont le droit de pénétrer, par l’intermédiaire du </a:t>
            </a:r>
            <a:r>
              <a:rPr lang="fr-FR" sz="2000" dirty="0" smtClean="0">
                <a:latin typeface="Source Sans Pro"/>
                <a:cs typeface="Source Sans Pro"/>
              </a:rPr>
              <a:t>Smartphone, </a:t>
            </a:r>
            <a:r>
              <a:rPr lang="fr-FR" sz="2000" dirty="0">
                <a:latin typeface="Source Sans Pro"/>
                <a:cs typeface="Source Sans Pro"/>
              </a:rPr>
              <a:t>ce </a:t>
            </a:r>
            <a:r>
              <a:rPr lang="fr-FR" sz="2000" dirty="0" smtClean="0">
                <a:latin typeface="Source Sans Pro"/>
                <a:cs typeface="Source Sans Pro"/>
              </a:rPr>
              <a:t>« cordon ombilical », </a:t>
            </a:r>
            <a:r>
              <a:rPr lang="fr-FR" sz="2000" dirty="0">
                <a:latin typeface="Source Sans Pro"/>
                <a:cs typeface="Source Sans Pro"/>
              </a:rPr>
              <a:t>dans la salle de classe et d’interférer avec l'autorité de l’enseignant? </a:t>
            </a:r>
            <a:endParaRPr lang="en-US" sz="2000" dirty="0">
              <a:latin typeface="Source Sans Pro"/>
              <a:cs typeface="Source Sans Pro"/>
            </a:endParaRPr>
          </a:p>
          <a:p>
            <a:r>
              <a:rPr lang="fr-FR" sz="2000" dirty="0">
                <a:latin typeface="Source Sans Pro"/>
                <a:cs typeface="Source Sans Pro"/>
              </a:rPr>
              <a:t>Étant donné les possibilités offertes à l'éducation par ces technologies mobiles, les parents devraient-ils céder leurs prérogatives de décider le moment où on achète à l'enfant un tel dispositif et écouter les conseils des enseignants (aussi bien quand ils veulent hâter ce moment ou bien, au contraire, quand ils veulent le retarder) </a:t>
            </a:r>
            <a:r>
              <a:rPr lang="fr-FR" sz="2000" dirty="0" smtClean="0">
                <a:latin typeface="Source Sans Pro"/>
                <a:cs typeface="Source Sans Pro"/>
              </a:rPr>
              <a:t>?</a:t>
            </a:r>
            <a:endParaRPr lang="en-US" sz="2000" dirty="0">
              <a:latin typeface="Source Sans Pro"/>
              <a:cs typeface="Source Sans Pro"/>
            </a:endParaRPr>
          </a:p>
        </p:txBody>
      </p:sp>
      <p:sp>
        <p:nvSpPr>
          <p:cNvPr id="4" name="Slide Number Placeholder 3"/>
          <p:cNvSpPr>
            <a:spLocks noGrp="1"/>
          </p:cNvSpPr>
          <p:nvPr>
            <p:ph type="sldNum" sz="quarter" idx="12"/>
          </p:nvPr>
        </p:nvSpPr>
        <p:spPr/>
        <p:txBody>
          <a:bodyPr/>
          <a:lstStyle/>
          <a:p>
            <a:pPr>
              <a:defRPr/>
            </a:pPr>
            <a:fld id="{7473EF53-1E8F-C745-8FE1-5083BE9AEF5B}" type="slidenum">
              <a:rPr lang="it-IT" smtClean="0"/>
              <a:pPr>
                <a:defRPr/>
              </a:pPr>
              <a:t>3</a:t>
            </a:fld>
            <a:endParaRPr lang="it-IT"/>
          </a:p>
        </p:txBody>
      </p:sp>
    </p:spTree>
    <p:extLst>
      <p:ext uri="{BB962C8B-B14F-4D97-AF65-F5344CB8AC3E}">
        <p14:creationId xmlns:p14="http://schemas.microsoft.com/office/powerpoint/2010/main" val="224311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473EF53-1E8F-C745-8FE1-5083BE9AEF5B}" type="slidenum">
              <a:rPr lang="it-IT" smtClean="0"/>
              <a:pPr>
                <a:defRPr/>
              </a:pPr>
              <a:t>4</a:t>
            </a:fld>
            <a:endParaRPr lang="it-IT"/>
          </a:p>
        </p:txBody>
      </p:sp>
      <p:sp>
        <p:nvSpPr>
          <p:cNvPr id="5" name="Title 1"/>
          <p:cNvSpPr>
            <a:spLocks noGrp="1"/>
          </p:cNvSpPr>
          <p:nvPr>
            <p:ph type="title"/>
          </p:nvPr>
        </p:nvSpPr>
        <p:spPr>
          <a:xfrm>
            <a:off x="457200" y="274638"/>
            <a:ext cx="8229600" cy="850106"/>
          </a:xfrm>
        </p:spPr>
        <p:txBody>
          <a:bodyPr/>
          <a:lstStyle/>
          <a:p>
            <a:r>
              <a:rPr lang="en-US" sz="3000" dirty="0" smtClean="0">
                <a:solidFill>
                  <a:srgbClr val="F08000"/>
                </a:solidFill>
                <a:latin typeface="Exo Light"/>
                <a:cs typeface="Exo Light"/>
              </a:rPr>
              <a:t>L</a:t>
            </a:r>
            <a:r>
              <a:rPr lang="fr-FR" sz="3000" dirty="0" smtClean="0">
                <a:solidFill>
                  <a:srgbClr val="F08000"/>
                </a:solidFill>
                <a:latin typeface="Exo Light"/>
                <a:cs typeface="Exo Light"/>
              </a:rPr>
              <a:t>e Projet: Net </a:t>
            </a:r>
            <a:r>
              <a:rPr lang="fr-FR" sz="3000" dirty="0" err="1" smtClean="0">
                <a:solidFill>
                  <a:srgbClr val="F08000"/>
                </a:solidFill>
                <a:latin typeface="Exo Light"/>
                <a:cs typeface="Exo Light"/>
              </a:rPr>
              <a:t>Children</a:t>
            </a:r>
            <a:r>
              <a:rPr lang="fr-FR" sz="3000" dirty="0" smtClean="0">
                <a:solidFill>
                  <a:srgbClr val="F08000"/>
                </a:solidFill>
                <a:latin typeface="Exo Light"/>
                <a:cs typeface="Exo Light"/>
              </a:rPr>
              <a:t> Go Mobile (2012-2014)</a:t>
            </a:r>
            <a:endParaRPr lang="en-GB" sz="3000" dirty="0">
              <a:solidFill>
                <a:srgbClr val="F08000"/>
              </a:solidFill>
              <a:latin typeface="Exo Light"/>
              <a:cs typeface="Exo Light"/>
            </a:endParaRPr>
          </a:p>
        </p:txBody>
      </p:sp>
      <p:sp>
        <p:nvSpPr>
          <p:cNvPr id="6" name="Content Placeholder 2"/>
          <p:cNvSpPr>
            <a:spLocks noGrp="1"/>
          </p:cNvSpPr>
          <p:nvPr>
            <p:ph idx="1"/>
          </p:nvPr>
        </p:nvSpPr>
        <p:spPr>
          <a:xfrm>
            <a:off x="323528" y="1268760"/>
            <a:ext cx="8363272" cy="4392488"/>
          </a:xfrm>
        </p:spPr>
        <p:txBody>
          <a:bodyPr numCol="2"/>
          <a:lstStyle/>
          <a:p>
            <a:pPr marL="0" indent="0"/>
            <a:r>
              <a:rPr lang="en-US" sz="1800" b="1" dirty="0" smtClean="0">
                <a:latin typeface="Source Sans Pro"/>
                <a:ea typeface="ＭＳ Ｐゴシック" charset="0"/>
                <a:cs typeface="Source Sans Pro"/>
              </a:rPr>
              <a:t>L</a:t>
            </a:r>
            <a:r>
              <a:rPr lang="fr-FR" sz="1800" b="1" dirty="0" smtClean="0">
                <a:latin typeface="Source Sans Pro"/>
                <a:ea typeface="ＭＳ Ｐゴシック" charset="0"/>
                <a:cs typeface="Source Sans Pro"/>
              </a:rPr>
              <a:t>e but</a:t>
            </a:r>
            <a:r>
              <a:rPr lang="fr-FR" sz="1800" dirty="0" smtClean="0">
                <a:latin typeface="Source Sans Pro"/>
                <a:ea typeface="ＭＳ Ｐゴシック" charset="0"/>
                <a:cs typeface="Source Sans Pro"/>
              </a:rPr>
              <a:t>: </a:t>
            </a:r>
          </a:p>
          <a:p>
            <a:pPr marL="400050" lvl="1" indent="0">
              <a:buNone/>
            </a:pPr>
            <a:r>
              <a:rPr lang="fr-FR" sz="1800" dirty="0" smtClean="0">
                <a:latin typeface="Source Sans Pro"/>
                <a:ea typeface="ＭＳ Ｐゴシック" charset="0"/>
                <a:cs typeface="Source Sans Pro"/>
              </a:rPr>
              <a:t>d’investiguer comment les changements dans les conditions d’</a:t>
            </a:r>
            <a:r>
              <a:rPr lang="fr-FR" sz="1800" dirty="0"/>
              <a:t> accès</a:t>
            </a:r>
            <a:r>
              <a:rPr lang="fr-FR" sz="1800" dirty="0" smtClean="0">
                <a:latin typeface="Source Sans Pro"/>
                <a:ea typeface="ＭＳ Ｐゴシック" charset="0"/>
                <a:cs typeface="Source Sans Pro"/>
              </a:rPr>
              <a:t> a l’internet  ont augmenté, diminué ou seulement modifié les risques en ligne que les enfants rencontrent.</a:t>
            </a:r>
          </a:p>
          <a:p>
            <a:r>
              <a:rPr lang="fr-FR" sz="1800" b="1" dirty="0" smtClean="0">
                <a:latin typeface="Source Sans Pro"/>
                <a:ea typeface="ＭＳ Ｐゴシック" charset="0"/>
                <a:cs typeface="Source Sans Pro"/>
              </a:rPr>
              <a:t>Définition de   « l’internet mobile</a:t>
            </a:r>
            <a:r>
              <a:rPr lang="fr-FR" sz="1800" dirty="0" smtClean="0">
                <a:latin typeface="Source Sans Pro"/>
                <a:ea typeface="ＭＳ Ｐゴシック" charset="0"/>
                <a:cs typeface="Source Sans Pro"/>
              </a:rPr>
              <a:t> » ?</a:t>
            </a:r>
          </a:p>
          <a:p>
            <a:pPr marL="768350" lvl="1">
              <a:buClr>
                <a:srgbClr val="E86B18"/>
              </a:buClr>
              <a:buFont typeface="Courier New" charset="0"/>
              <a:buChar char="o"/>
            </a:pPr>
            <a:r>
              <a:rPr lang="en-US" sz="1800" dirty="0" smtClean="0">
                <a:solidFill>
                  <a:srgbClr val="595959"/>
                </a:solidFill>
                <a:latin typeface="Source Sans Pro"/>
                <a:ea typeface="ＭＳ Ｐゴシック" charset="0"/>
                <a:cs typeface="Source Sans Pro"/>
              </a:rPr>
              <a:t>D</a:t>
            </a:r>
            <a:r>
              <a:rPr lang="fr-FR" sz="1800" dirty="0" err="1" smtClean="0">
                <a:solidFill>
                  <a:srgbClr val="595959"/>
                </a:solidFill>
                <a:latin typeface="Source Sans Pro"/>
                <a:ea typeface="ＭＳ Ｐゴシック" charset="0"/>
                <a:cs typeface="Source Sans Pro"/>
              </a:rPr>
              <a:t>ispositif</a:t>
            </a:r>
            <a:r>
              <a:rPr lang="fr-FR" sz="1800" dirty="0" smtClean="0">
                <a:solidFill>
                  <a:srgbClr val="595959"/>
                </a:solidFill>
                <a:latin typeface="Source Sans Pro"/>
                <a:ea typeface="ＭＳ Ｐゴシック" charset="0"/>
                <a:cs typeface="Source Sans Pro"/>
              </a:rPr>
              <a:t> portable</a:t>
            </a:r>
          </a:p>
          <a:p>
            <a:pPr marL="768350" lvl="1">
              <a:buClr>
                <a:srgbClr val="E86B18"/>
              </a:buClr>
              <a:buFont typeface="Courier New" charset="0"/>
              <a:buChar char="o"/>
            </a:pPr>
            <a:r>
              <a:rPr lang="fr-FR" sz="1800" dirty="0" smtClean="0">
                <a:solidFill>
                  <a:srgbClr val="595959"/>
                </a:solidFill>
                <a:latin typeface="Source Sans Pro"/>
                <a:ea typeface="ＭＳ Ｐゴシック" charset="0"/>
                <a:cs typeface="Source Sans Pro"/>
              </a:rPr>
              <a:t>Media convergent</a:t>
            </a:r>
          </a:p>
          <a:p>
            <a:pPr marL="768350" lvl="1">
              <a:buClr>
                <a:srgbClr val="E86B18"/>
              </a:buClr>
              <a:buFont typeface="Courier New" charset="0"/>
              <a:buChar char="o"/>
            </a:pPr>
            <a:r>
              <a:rPr lang="fr-FR" sz="1800" dirty="0" smtClean="0">
                <a:solidFill>
                  <a:srgbClr val="595959"/>
                </a:solidFill>
                <a:latin typeface="Source Sans Pro"/>
                <a:ea typeface="ＭＳ Ｐゴシック" charset="0"/>
                <a:cs typeface="Source Sans Pro"/>
              </a:rPr>
              <a:t>accès permanent et partout</a:t>
            </a:r>
          </a:p>
          <a:p>
            <a:pPr marL="768350" lvl="1">
              <a:buClr>
                <a:srgbClr val="E86B18"/>
              </a:buClr>
              <a:buFont typeface="Courier New" charset="0"/>
              <a:buChar char="o"/>
            </a:pPr>
            <a:r>
              <a:rPr lang="fr-FR" sz="1800" dirty="0" smtClean="0">
                <a:solidFill>
                  <a:srgbClr val="595959"/>
                </a:solidFill>
                <a:latin typeface="Source Sans Pro"/>
                <a:ea typeface="ＭＳ Ｐゴシック" charset="0"/>
                <a:cs typeface="Source Sans Pro"/>
              </a:rPr>
              <a:t>Dispositif personnel</a:t>
            </a:r>
          </a:p>
          <a:p>
            <a:pPr marL="768350" lvl="1">
              <a:buClr>
                <a:srgbClr val="E86B18"/>
              </a:buClr>
              <a:buFont typeface="Courier New" charset="0"/>
              <a:buChar char="o"/>
            </a:pPr>
            <a:r>
              <a:rPr lang="fr-FR" sz="1800" dirty="0" smtClean="0">
                <a:solidFill>
                  <a:srgbClr val="595959"/>
                </a:solidFill>
                <a:latin typeface="Source Sans Pro"/>
                <a:ea typeface="ＭＳ Ｐゴシック" charset="0"/>
                <a:cs typeface="Source Sans Pro"/>
              </a:rPr>
              <a:t>Privatisation </a:t>
            </a:r>
          </a:p>
          <a:p>
            <a:pPr marL="768350" lvl="1">
              <a:buClr>
                <a:srgbClr val="E86B18"/>
              </a:buClr>
              <a:buFont typeface="Courier New" charset="0"/>
              <a:buChar char="o"/>
            </a:pPr>
            <a:r>
              <a:rPr lang="fr-FR" sz="1800" dirty="0" smtClean="0">
                <a:solidFill>
                  <a:srgbClr val="595959"/>
                </a:solidFill>
                <a:latin typeface="Source Sans Pro"/>
                <a:ea typeface="ＭＳ Ｐゴシック" charset="0"/>
                <a:cs typeface="Source Sans Pro"/>
              </a:rPr>
              <a:t>Conventions social </a:t>
            </a:r>
            <a:r>
              <a:rPr lang="fr-FR" sz="1800" dirty="0" smtClean="0">
                <a:solidFill>
                  <a:srgbClr val="7F7F7F"/>
                </a:solidFill>
                <a:latin typeface="Source Sans Pro"/>
                <a:cs typeface="Source Sans Pro"/>
              </a:rPr>
              <a:t>différentes</a:t>
            </a:r>
            <a:endParaRPr lang="fr-FR" sz="1800" dirty="0" smtClean="0">
              <a:solidFill>
                <a:srgbClr val="7F7F7F"/>
              </a:solidFill>
              <a:latin typeface="Source Sans Pro"/>
              <a:ea typeface="ＭＳ Ｐゴシック" charset="0"/>
              <a:cs typeface="Source Sans Pro"/>
            </a:endParaRPr>
          </a:p>
          <a:p>
            <a:pPr marL="368300">
              <a:buClr>
                <a:srgbClr val="E86B18"/>
              </a:buClr>
              <a:buFont typeface="Courier New" charset="0"/>
              <a:buChar char="o"/>
            </a:pPr>
            <a:r>
              <a:rPr lang="fr-FR" sz="1800" b="1" dirty="0" smtClean="0">
                <a:latin typeface="Source Sans Pro"/>
                <a:ea typeface="ＭＳ Ｐゴシック" charset="0"/>
                <a:cs typeface="Source Sans Pro"/>
              </a:rPr>
              <a:t>Les pays participants</a:t>
            </a:r>
            <a:r>
              <a:rPr lang="fr-FR" sz="1800" dirty="0" smtClean="0">
                <a:latin typeface="Source Sans Pro"/>
                <a:ea typeface="ＭＳ Ｐゴシック" charset="0"/>
                <a:cs typeface="Source Sans Pro"/>
              </a:rPr>
              <a:t>: </a:t>
            </a:r>
          </a:p>
          <a:p>
            <a:pPr marL="368300">
              <a:buClr>
                <a:srgbClr val="E86B18"/>
              </a:buClr>
              <a:buFont typeface="Courier New" charset="0"/>
              <a:buChar char="o"/>
            </a:pPr>
            <a:r>
              <a:rPr lang="fr-FR" sz="1800" dirty="0" smtClean="0">
                <a:latin typeface="Source Sans Pro"/>
                <a:ea typeface="ＭＳ Ｐゴシック" charset="0"/>
                <a:cs typeface="Source Sans Pro"/>
              </a:rPr>
              <a:t>Danemark, Italie, Roumanie,  Royaume-Uni (financés par la Commission Européen), L’Irlande, Portugal, L’Espagne, l’Allemagne, Belgique. </a:t>
            </a:r>
          </a:p>
          <a:p>
            <a:pPr marL="368300">
              <a:buClr>
                <a:srgbClr val="E86B18"/>
              </a:buClr>
              <a:buFont typeface="Courier New" charset="0"/>
              <a:buChar char="o"/>
            </a:pPr>
            <a:endParaRPr lang="fr-FR" sz="1800" dirty="0" smtClean="0">
              <a:latin typeface="Source Sans Pro"/>
              <a:ea typeface="ＭＳ Ｐゴシック" charset="0"/>
              <a:cs typeface="Source Sans Pro"/>
            </a:endParaRPr>
          </a:p>
          <a:p>
            <a:pPr marL="25400" indent="0">
              <a:buClr>
                <a:srgbClr val="E86B18"/>
              </a:buClr>
            </a:pPr>
            <a:r>
              <a:rPr lang="fr-FR" sz="1800" b="1" dirty="0" smtClean="0">
                <a:solidFill>
                  <a:schemeClr val="tx1"/>
                </a:solidFill>
                <a:latin typeface="Source Sans Pro"/>
                <a:ea typeface="ＭＳ Ｐゴシック" charset="0"/>
                <a:cs typeface="Source Sans Pro"/>
              </a:rPr>
              <a:t>La méthodologie</a:t>
            </a:r>
            <a:r>
              <a:rPr lang="fr-FR" sz="1800" dirty="0" smtClean="0">
                <a:solidFill>
                  <a:schemeClr val="tx1"/>
                </a:solidFill>
                <a:latin typeface="Source Sans Pro"/>
                <a:ea typeface="ＭＳ Ｐゴシック" charset="0"/>
                <a:cs typeface="Source Sans Pro"/>
              </a:rPr>
              <a:t>: </a:t>
            </a:r>
          </a:p>
          <a:p>
            <a:pPr marL="368300">
              <a:buClr>
                <a:srgbClr val="E86B18"/>
              </a:buClr>
              <a:buFont typeface="Courier New" charset="0"/>
              <a:buChar char="o"/>
            </a:pPr>
            <a:r>
              <a:rPr lang="en-US" sz="2000" dirty="0" smtClean="0">
                <a:solidFill>
                  <a:schemeClr val="tx1"/>
                </a:solidFill>
                <a:latin typeface="Source Sans Pro"/>
                <a:ea typeface="ＭＳ Ｐゴシック" charset="0"/>
                <a:cs typeface="Source Sans Pro"/>
              </a:rPr>
              <a:t>U</a:t>
            </a:r>
            <a:r>
              <a:rPr lang="fr-FR" sz="2000" dirty="0" smtClean="0">
                <a:solidFill>
                  <a:schemeClr val="tx1"/>
                </a:solidFill>
                <a:latin typeface="Source Sans Pro"/>
                <a:ea typeface="ＭＳ Ｐゴシック" charset="0"/>
                <a:cs typeface="Source Sans Pro"/>
              </a:rPr>
              <a:t>ne étude quantitative: échantillon représentatif </a:t>
            </a:r>
            <a:r>
              <a:rPr lang="fr-FR" sz="2000" dirty="0" smtClean="0">
                <a:latin typeface="Source Sans Pro"/>
                <a:ea typeface="ＭＳ Ｐゴシック" charset="0"/>
                <a:cs typeface="Source Sans Pro"/>
              </a:rPr>
              <a:t>au niveau national (environ 500 enfants pour chaque pays); 7 pays, sauf pour l’Espagne et Belgique.</a:t>
            </a:r>
          </a:p>
          <a:p>
            <a:pPr marL="368300">
              <a:buClr>
                <a:srgbClr val="E86B18"/>
              </a:buClr>
              <a:buFont typeface="Courier New" charset="0"/>
              <a:buChar char="o"/>
            </a:pPr>
            <a:r>
              <a:rPr lang="en-US" sz="2000" dirty="0" smtClean="0">
                <a:latin typeface="Source Sans Pro"/>
                <a:ea typeface="ＭＳ Ｐゴシック" charset="0"/>
                <a:cs typeface="Source Sans Pro"/>
              </a:rPr>
              <a:t>U</a:t>
            </a:r>
            <a:r>
              <a:rPr lang="fr-FR" sz="2000" dirty="0" smtClean="0">
                <a:latin typeface="Source Sans Pro"/>
                <a:ea typeface="ＭＳ Ｐゴシック" charset="0"/>
                <a:cs typeface="Source Sans Pro"/>
              </a:rPr>
              <a:t>ne étude qualitative sur:</a:t>
            </a:r>
          </a:p>
          <a:p>
            <a:pPr marL="0" indent="0">
              <a:buNone/>
            </a:pPr>
            <a:endParaRPr lang="fr-FR" sz="3200" dirty="0" smtClean="0">
              <a:ea typeface="ＭＳ Ｐゴシック" charset="0"/>
              <a:cs typeface="ＭＳ Ｐゴシック" charset="0"/>
            </a:endParaRPr>
          </a:p>
          <a:p>
            <a:endParaRPr lang="fr-FR" sz="3200" dirty="0" smtClean="0">
              <a:latin typeface="Exo" charset="0"/>
              <a:ea typeface="ＭＳ Ｐゴシック" charset="0"/>
              <a:cs typeface="Exo" charset="0"/>
            </a:endParaRPr>
          </a:p>
          <a:p>
            <a:endParaRPr lang="fr-FR" dirty="0"/>
          </a:p>
        </p:txBody>
      </p:sp>
    </p:spTree>
    <p:extLst>
      <p:ext uri="{BB962C8B-B14F-4D97-AF65-F5344CB8AC3E}">
        <p14:creationId xmlns:p14="http://schemas.microsoft.com/office/powerpoint/2010/main" val="187156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rcRect l="-11860" r="-11860"/>
          <a:stretch>
            <a:fillRect/>
          </a:stretch>
        </p:blipFill>
        <p:spPr>
          <a:xfrm>
            <a:off x="-396552" y="285628"/>
            <a:ext cx="10098195" cy="6048672"/>
          </a:xfrm>
        </p:spPr>
      </p:pic>
      <p:sp>
        <p:nvSpPr>
          <p:cNvPr id="5" name="Slide Number Placeholder 4"/>
          <p:cNvSpPr>
            <a:spLocks noGrp="1"/>
          </p:cNvSpPr>
          <p:nvPr>
            <p:ph type="sldNum" sz="quarter" idx="12"/>
          </p:nvPr>
        </p:nvSpPr>
        <p:spPr/>
        <p:txBody>
          <a:bodyPr/>
          <a:lstStyle/>
          <a:p>
            <a:pPr>
              <a:defRPr/>
            </a:pPr>
            <a:fld id="{7473EF53-1E8F-C745-8FE1-5083BE9AEF5B}" type="slidenum">
              <a:rPr lang="it-IT" smtClean="0"/>
              <a:pPr>
                <a:defRPr/>
              </a:pPr>
              <a:t>5</a:t>
            </a:fld>
            <a:endParaRPr lang="it-IT"/>
          </a:p>
        </p:txBody>
      </p:sp>
    </p:spTree>
    <p:extLst>
      <p:ext uri="{BB962C8B-B14F-4D97-AF65-F5344CB8AC3E}">
        <p14:creationId xmlns:p14="http://schemas.microsoft.com/office/powerpoint/2010/main" val="245503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olo 1"/>
          <p:cNvSpPr>
            <a:spLocks noGrp="1"/>
          </p:cNvSpPr>
          <p:nvPr>
            <p:ph type="title"/>
          </p:nvPr>
        </p:nvSpPr>
        <p:spPr>
          <a:xfrm>
            <a:off x="179512" y="274638"/>
            <a:ext cx="8784976" cy="1325562"/>
          </a:xfrm>
        </p:spPr>
        <p:txBody>
          <a:bodyPr anchor="t"/>
          <a:lstStyle/>
          <a:p>
            <a:pPr algn="l"/>
            <a:r>
              <a:rPr lang="fr-FR" sz="2800" dirty="0">
                <a:solidFill>
                  <a:srgbClr val="FF7517"/>
                </a:solidFill>
                <a:latin typeface="Exo Light"/>
                <a:cs typeface="Exo Light"/>
              </a:rPr>
              <a:t>Cadre théorique. La construction sociale de l'enfance </a:t>
            </a:r>
            <a:endParaRPr lang="it-IT" sz="2800" dirty="0">
              <a:solidFill>
                <a:srgbClr val="FF7517"/>
              </a:solidFill>
              <a:latin typeface="Exo Light"/>
              <a:ea typeface="ＭＳ Ｐゴシック" charset="0"/>
              <a:cs typeface="Exo Light"/>
            </a:endParaRPr>
          </a:p>
        </p:txBody>
      </p:sp>
      <p:sp>
        <p:nvSpPr>
          <p:cNvPr id="3074" name="Segnaposto contenuto 2"/>
          <p:cNvSpPr>
            <a:spLocks noGrp="1"/>
          </p:cNvSpPr>
          <p:nvPr>
            <p:ph idx="1"/>
          </p:nvPr>
        </p:nvSpPr>
        <p:spPr>
          <a:xfrm>
            <a:off x="179512" y="908720"/>
            <a:ext cx="8964488" cy="4741987"/>
          </a:xfrm>
        </p:spPr>
        <p:txBody>
          <a:bodyPr/>
          <a:lstStyle/>
          <a:p>
            <a:pPr eaLnBrk="1" hangingPunct="1">
              <a:buClr>
                <a:srgbClr val="E86B18"/>
              </a:buClr>
            </a:pPr>
            <a:r>
              <a:rPr lang="en-US" sz="2200" dirty="0" err="1" smtClean="0">
                <a:solidFill>
                  <a:srgbClr val="595959"/>
                </a:solidFill>
                <a:latin typeface="Source Sans Pro" charset="0"/>
                <a:ea typeface="ＭＳ Ｐゴシック" charset="0"/>
                <a:cs typeface="ＭＳ Ｐゴシック" charset="0"/>
              </a:rPr>
              <a:t>Phillipe</a:t>
            </a:r>
            <a:r>
              <a:rPr lang="en-US" sz="2200" dirty="0" smtClean="0">
                <a:solidFill>
                  <a:srgbClr val="595959"/>
                </a:solidFill>
                <a:latin typeface="Source Sans Pro" charset="0"/>
                <a:ea typeface="ＭＳ Ｐゴシック" charset="0"/>
                <a:cs typeface="ＭＳ Ｐゴシック" charset="0"/>
              </a:rPr>
              <a:t> A</a:t>
            </a:r>
            <a:r>
              <a:rPr lang="it-IT" sz="2200" dirty="0" err="1" smtClean="0">
                <a:solidFill>
                  <a:srgbClr val="595959"/>
                </a:solidFill>
                <a:latin typeface="Source Sans Pro" charset="0"/>
                <a:ea typeface="ＭＳ Ｐゴシック" charset="0"/>
                <a:cs typeface="ＭＳ Ｐゴシック" charset="0"/>
              </a:rPr>
              <a:t>ries</a:t>
            </a:r>
            <a:r>
              <a:rPr lang="it-IT" sz="2200" dirty="0" smtClean="0">
                <a:solidFill>
                  <a:srgbClr val="595959"/>
                </a:solidFill>
                <a:latin typeface="Source Sans Pro" charset="0"/>
                <a:ea typeface="ＭＳ Ｐゴシック" charset="0"/>
                <a:cs typeface="ＭＳ Ｐゴシック" charset="0"/>
              </a:rPr>
              <a:t> (1968): la </a:t>
            </a:r>
            <a:r>
              <a:rPr lang="it-IT" sz="2200" dirty="0" err="1" smtClean="0">
                <a:solidFill>
                  <a:srgbClr val="595959"/>
                </a:solidFill>
                <a:latin typeface="Source Sans Pro" charset="0"/>
                <a:ea typeface="ＭＳ Ｐゴシック" charset="0"/>
                <a:cs typeface="ＭＳ Ｐゴシック" charset="0"/>
              </a:rPr>
              <a:t>vision</a:t>
            </a:r>
            <a:r>
              <a:rPr lang="it-IT" sz="2200" dirty="0" smtClean="0">
                <a:solidFill>
                  <a:srgbClr val="595959"/>
                </a:solidFill>
                <a:latin typeface="Source Sans Pro" charset="0"/>
                <a:ea typeface="ＭＳ Ｐゴシック" charset="0"/>
                <a:cs typeface="ＭＳ Ｐゴシック" charset="0"/>
              </a:rPr>
              <a:t> </a:t>
            </a:r>
            <a:r>
              <a:rPr lang="it-IT" sz="2200" dirty="0" err="1" smtClean="0">
                <a:solidFill>
                  <a:srgbClr val="595959"/>
                </a:solidFill>
                <a:latin typeface="Source Sans Pro" charset="0"/>
                <a:ea typeface="ＭＳ Ｐゴシック" charset="0"/>
                <a:cs typeface="ＭＳ Ｐゴシック" charset="0"/>
              </a:rPr>
              <a:t>historique</a:t>
            </a:r>
            <a:r>
              <a:rPr lang="it-IT" sz="2200" dirty="0" smtClean="0">
                <a:solidFill>
                  <a:srgbClr val="595959"/>
                </a:solidFill>
                <a:latin typeface="Source Sans Pro" charset="0"/>
                <a:ea typeface="ＭＳ Ｐゴシック" charset="0"/>
                <a:cs typeface="ＭＳ Ｐゴシック" charset="0"/>
              </a:rPr>
              <a:t> </a:t>
            </a:r>
            <a:r>
              <a:rPr lang="it-IT" sz="2200" dirty="0" err="1" smtClean="0">
                <a:solidFill>
                  <a:srgbClr val="595959"/>
                </a:solidFill>
                <a:latin typeface="Source Sans Pro" charset="0"/>
                <a:ea typeface="ＭＳ Ｐゴシック" charset="0"/>
                <a:cs typeface="ＭＳ Ｐゴシック" charset="0"/>
              </a:rPr>
              <a:t>sur</a:t>
            </a:r>
            <a:r>
              <a:rPr lang="it-IT" sz="2200" dirty="0" smtClean="0">
                <a:solidFill>
                  <a:srgbClr val="595959"/>
                </a:solidFill>
                <a:latin typeface="Source Sans Pro" charset="0"/>
                <a:ea typeface="ＭＳ Ｐゴシック" charset="0"/>
                <a:cs typeface="ＭＳ Ｐゴシック" charset="0"/>
              </a:rPr>
              <a:t> l’</a:t>
            </a:r>
            <a:r>
              <a:rPr lang="it-IT" sz="2200" dirty="0" err="1" smtClean="0">
                <a:solidFill>
                  <a:srgbClr val="595959"/>
                </a:solidFill>
                <a:latin typeface="Source Sans Pro" charset="0"/>
                <a:ea typeface="ＭＳ Ｐゴシック" charset="0"/>
                <a:cs typeface="ＭＳ Ｐゴシック" charset="0"/>
              </a:rPr>
              <a:t>enfance</a:t>
            </a:r>
            <a:endParaRPr lang="it-IT" sz="2200" dirty="0" smtClean="0">
              <a:solidFill>
                <a:srgbClr val="595959"/>
              </a:solidFill>
              <a:latin typeface="Source Sans Pro" charset="0"/>
              <a:ea typeface="ＭＳ Ｐゴシック" charset="0"/>
              <a:cs typeface="ＭＳ Ｐゴシック" charset="0"/>
            </a:endParaRPr>
          </a:p>
          <a:p>
            <a:pPr lvl="1">
              <a:buClr>
                <a:srgbClr val="E86B18"/>
              </a:buClr>
            </a:pPr>
            <a:r>
              <a:rPr lang="fr-FR" sz="2000" dirty="0">
                <a:latin typeface="Source Sans Pro"/>
                <a:cs typeface="Source Sans Pro"/>
              </a:rPr>
              <a:t>l'exclusion des enfants sur le marché du travail payé et la nécessité de les maintenir sous </a:t>
            </a:r>
            <a:r>
              <a:rPr lang="fr-FR" sz="2000" dirty="0" smtClean="0">
                <a:latin typeface="Source Sans Pro"/>
                <a:cs typeface="Source Sans Pro"/>
              </a:rPr>
              <a:t>contrôle a conduit </a:t>
            </a:r>
            <a:r>
              <a:rPr lang="fr-FR" sz="2000" dirty="0">
                <a:latin typeface="Source Sans Pro"/>
                <a:cs typeface="Source Sans Pro"/>
              </a:rPr>
              <a:t>à la création de </a:t>
            </a:r>
            <a:r>
              <a:rPr lang="fr-FR" sz="2000" dirty="0" smtClean="0">
                <a:latin typeface="Source Sans Pro"/>
                <a:cs typeface="Source Sans Pro"/>
              </a:rPr>
              <a:t>l'école obligatoire</a:t>
            </a:r>
            <a:r>
              <a:rPr lang="fr-FR" sz="2000" dirty="0">
                <a:latin typeface="Source Sans Pro"/>
                <a:cs typeface="Source Sans Pro"/>
              </a:rPr>
              <a:t>.</a:t>
            </a:r>
            <a:r>
              <a:rPr lang="en-US" sz="2000" dirty="0" smtClean="0">
                <a:effectLst/>
                <a:latin typeface="Source Sans Pro"/>
                <a:cs typeface="Source Sans Pro"/>
              </a:rPr>
              <a:t> (</a:t>
            </a:r>
            <a:r>
              <a:rPr lang="en-US" sz="2000" dirty="0">
                <a:latin typeface="Source Sans Pro"/>
                <a:cs typeface="Source Sans Pro"/>
              </a:rPr>
              <a:t>B</a:t>
            </a:r>
            <a:r>
              <a:rPr lang="en-US" sz="2000" dirty="0" smtClean="0">
                <a:effectLst/>
                <a:latin typeface="Source Sans Pro"/>
                <a:cs typeface="Source Sans Pro"/>
              </a:rPr>
              <a:t>uckingham, 2007)</a:t>
            </a:r>
            <a:endParaRPr lang="it-IT" sz="2000" dirty="0">
              <a:solidFill>
                <a:srgbClr val="595959"/>
              </a:solidFill>
              <a:latin typeface="Source Sans Pro"/>
              <a:ea typeface="ＭＳ Ｐゴシック" charset="0"/>
              <a:cs typeface="Source Sans Pro"/>
            </a:endParaRPr>
          </a:p>
          <a:p>
            <a:pPr>
              <a:buClr>
                <a:srgbClr val="E86B18"/>
              </a:buClr>
            </a:pPr>
            <a:r>
              <a:rPr lang="fr-FR" sz="2100" dirty="0">
                <a:latin typeface="Source Sans Pro"/>
                <a:cs typeface="Source Sans Pro"/>
              </a:rPr>
              <a:t>la </a:t>
            </a:r>
            <a:r>
              <a:rPr lang="fr-FR" sz="2100" dirty="0" smtClean="0">
                <a:latin typeface="Source Sans Pro"/>
                <a:cs typeface="Source Sans Pro"/>
              </a:rPr>
              <a:t>conception </a:t>
            </a:r>
            <a:r>
              <a:rPr lang="fr-FR" sz="2100" dirty="0">
                <a:latin typeface="Source Sans Pro"/>
                <a:cs typeface="Source Sans Pro"/>
              </a:rPr>
              <a:t>de l'enfant « innocent, ignorant, faible, incompétent, dépendant et ayant besoin de protection ou de discipline » (Prout, 2008)</a:t>
            </a:r>
            <a:r>
              <a:rPr lang="fr-FR" sz="2100" dirty="0" smtClean="0">
                <a:latin typeface="Source Sans Pro"/>
                <a:cs typeface="Source Sans Pro"/>
              </a:rPr>
              <a:t>.</a:t>
            </a:r>
          </a:p>
          <a:p>
            <a:pPr>
              <a:buClr>
                <a:srgbClr val="E86B18"/>
              </a:buClr>
            </a:pPr>
            <a:r>
              <a:rPr lang="fr-FR" sz="2100" dirty="0">
                <a:latin typeface="Source Sans Pro"/>
                <a:cs typeface="Source Sans Pro"/>
              </a:rPr>
              <a:t>la nécessité </a:t>
            </a:r>
            <a:r>
              <a:rPr lang="en-US" sz="2100" dirty="0" smtClean="0">
                <a:latin typeface="Source Sans Pro"/>
                <a:cs typeface="Source Sans Pro"/>
              </a:rPr>
              <a:t>de r</a:t>
            </a:r>
            <a:r>
              <a:rPr lang="fr-FR" sz="2100" dirty="0" err="1" smtClean="0">
                <a:latin typeface="Source Sans Pro"/>
                <a:cs typeface="Source Sans Pro"/>
              </a:rPr>
              <a:t>epenser</a:t>
            </a:r>
            <a:r>
              <a:rPr lang="fr-FR" sz="2100" dirty="0" smtClean="0">
                <a:latin typeface="Source Sans Pro"/>
                <a:cs typeface="Source Sans Pro"/>
              </a:rPr>
              <a:t> la famille, l’école et l’État </a:t>
            </a:r>
            <a:r>
              <a:rPr lang="en-US" sz="2100" dirty="0" smtClean="0">
                <a:latin typeface="Source Sans Pro"/>
                <a:cs typeface="Source Sans Pro"/>
              </a:rPr>
              <a:t>–</a:t>
            </a:r>
            <a:r>
              <a:rPr lang="fr-FR" sz="2100" dirty="0" smtClean="0">
                <a:latin typeface="Source Sans Pro"/>
                <a:cs typeface="Source Sans Pro"/>
              </a:rPr>
              <a:t> l’enfance moderne</a:t>
            </a:r>
            <a:r>
              <a:rPr lang="en-US" sz="2100" dirty="0" smtClean="0">
                <a:effectLst/>
                <a:latin typeface="Source Sans Pro"/>
                <a:cs typeface="Source Sans Pro"/>
              </a:rPr>
              <a:t> (</a:t>
            </a:r>
            <a:r>
              <a:rPr lang="en-US" sz="2100" dirty="0" err="1" smtClean="0">
                <a:effectLst/>
                <a:latin typeface="Source Sans Pro"/>
                <a:cs typeface="Source Sans Pro"/>
              </a:rPr>
              <a:t>Prout</a:t>
            </a:r>
            <a:r>
              <a:rPr lang="en-US" sz="2100" dirty="0" smtClean="0">
                <a:effectLst/>
                <a:latin typeface="Source Sans Pro"/>
                <a:cs typeface="Source Sans Pro"/>
              </a:rPr>
              <a:t>, 2008)</a:t>
            </a:r>
            <a:r>
              <a:rPr lang="fr-FR" sz="2100" dirty="0" smtClean="0">
                <a:latin typeface="Source Sans Pro"/>
                <a:cs typeface="Source Sans Pro"/>
              </a:rPr>
              <a:t>. </a:t>
            </a:r>
          </a:p>
          <a:p>
            <a:r>
              <a:rPr lang="fr-FR" sz="2200" dirty="0" smtClean="0">
                <a:latin typeface="Source Sans Pro"/>
                <a:cs typeface="Source Sans Pro"/>
              </a:rPr>
              <a:t>L’</a:t>
            </a:r>
            <a:r>
              <a:rPr lang="fr-FR" sz="2400" dirty="0" smtClean="0">
                <a:latin typeface="Source Sans Pro"/>
                <a:cs typeface="Source Sans Pro"/>
              </a:rPr>
              <a:t> é</a:t>
            </a:r>
            <a:r>
              <a:rPr lang="fr-FR" sz="2200" dirty="0" smtClean="0">
                <a:latin typeface="Source Sans Pro"/>
                <a:cs typeface="Source Sans Pro"/>
              </a:rPr>
              <a:t>mergence des </a:t>
            </a:r>
            <a:r>
              <a:rPr lang="fr-FR" sz="2200" dirty="0">
                <a:latin typeface="Source Sans Pro"/>
                <a:cs typeface="Source Sans Pro"/>
              </a:rPr>
              <a:t>théories </a:t>
            </a:r>
            <a:r>
              <a:rPr lang="fr-FR" sz="2200" dirty="0" smtClean="0">
                <a:latin typeface="Source Sans Pro"/>
                <a:cs typeface="Source Sans Pro"/>
              </a:rPr>
              <a:t>du </a:t>
            </a:r>
            <a:r>
              <a:rPr lang="fr-FR" sz="2200" dirty="0">
                <a:latin typeface="Source Sans Pro"/>
                <a:cs typeface="Source Sans Pro"/>
              </a:rPr>
              <a:t>constructivisme social de « l'enfance »</a:t>
            </a:r>
            <a:r>
              <a:rPr lang="en-US" sz="2200" dirty="0" smtClean="0">
                <a:effectLst/>
                <a:latin typeface="Source Sans Pro"/>
                <a:cs typeface="Source Sans Pro"/>
              </a:rPr>
              <a:t> </a:t>
            </a:r>
            <a:r>
              <a:rPr lang="fr-FR" sz="2200" dirty="0" smtClean="0">
                <a:latin typeface="Source Sans Pro"/>
                <a:cs typeface="Source Sans Pro"/>
              </a:rPr>
              <a:t> qui critique deux des concepts de base dans les études sur l'enfance la </a:t>
            </a:r>
            <a:r>
              <a:rPr lang="fr-FR" sz="2200" b="1" dirty="0" smtClean="0">
                <a:latin typeface="Source Sans Pro"/>
                <a:cs typeface="Source Sans Pro"/>
              </a:rPr>
              <a:t>socialisation</a:t>
            </a:r>
            <a:r>
              <a:rPr lang="fr-FR" sz="2200" dirty="0" smtClean="0">
                <a:latin typeface="Source Sans Pro"/>
                <a:cs typeface="Source Sans Pro"/>
              </a:rPr>
              <a:t> et le </a:t>
            </a:r>
            <a:r>
              <a:rPr lang="fr-FR" sz="2200" b="1" dirty="0" smtClean="0">
                <a:latin typeface="Source Sans Pro"/>
                <a:cs typeface="Source Sans Pro"/>
              </a:rPr>
              <a:t>développementaliste</a:t>
            </a:r>
            <a:r>
              <a:rPr lang="fr-FR" sz="2200" dirty="0" smtClean="0">
                <a:latin typeface="Source Sans Pro"/>
                <a:cs typeface="Source Sans Pro"/>
              </a:rPr>
              <a:t> pour que:</a:t>
            </a:r>
          </a:p>
          <a:p>
            <a:pPr marL="457200" indent="-457200">
              <a:buFont typeface="+mj-lt"/>
              <a:buAutoNum type="arabicPeriod"/>
            </a:pPr>
            <a:r>
              <a:rPr lang="fr-FR" sz="2000" dirty="0" smtClean="0">
                <a:latin typeface="Source Sans Pro"/>
                <a:cs typeface="Source Sans Pro"/>
              </a:rPr>
              <a:t>l'enfant était vu essentiellement passif dans ce processus (</a:t>
            </a:r>
            <a:r>
              <a:rPr lang="fr-FR" sz="2000" dirty="0" err="1" smtClean="0">
                <a:latin typeface="Source Sans Pro"/>
                <a:cs typeface="Source Sans Pro"/>
              </a:rPr>
              <a:t>Dreitzel</a:t>
            </a:r>
            <a:r>
              <a:rPr lang="fr-FR" sz="2000" dirty="0" smtClean="0">
                <a:latin typeface="Source Sans Pro"/>
                <a:cs typeface="Source Sans Pro"/>
              </a:rPr>
              <a:t>, 1973) ; </a:t>
            </a:r>
          </a:p>
          <a:p>
            <a:pPr marL="457200" indent="-457200">
              <a:buFont typeface="+mj-lt"/>
              <a:buAutoNum type="arabicPeriod"/>
            </a:pPr>
            <a:r>
              <a:rPr lang="fr-FR" sz="2000" dirty="0" smtClean="0">
                <a:latin typeface="Source Sans Pro"/>
                <a:cs typeface="Source Sans Pro"/>
              </a:rPr>
              <a:t>l'enfant était vu de la perspective du point final (</a:t>
            </a:r>
            <a:r>
              <a:rPr lang="fr-FR" sz="2000" i="1" dirty="0" err="1" smtClean="0">
                <a:latin typeface="Source Sans Pro"/>
                <a:cs typeface="Source Sans Pro"/>
              </a:rPr>
              <a:t>becoming</a:t>
            </a:r>
            <a:r>
              <a:rPr lang="fr-FR" sz="2000" i="1" dirty="0" smtClean="0">
                <a:latin typeface="Source Sans Pro"/>
                <a:cs typeface="Source Sans Pro"/>
              </a:rPr>
              <a:t> </a:t>
            </a:r>
            <a:r>
              <a:rPr lang="fr-FR" sz="2000" dirty="0" smtClean="0">
                <a:latin typeface="Source Sans Pro"/>
                <a:cs typeface="Source Sans Pro"/>
              </a:rPr>
              <a:t>vs. </a:t>
            </a:r>
            <a:r>
              <a:rPr lang="en-US" sz="2000" i="1" dirty="0" smtClean="0">
                <a:latin typeface="Source Sans Pro"/>
                <a:cs typeface="Source Sans Pro"/>
              </a:rPr>
              <a:t>being</a:t>
            </a:r>
            <a:r>
              <a:rPr lang="fr-FR" sz="2000" dirty="0" smtClean="0">
                <a:latin typeface="Source Sans Pro"/>
                <a:cs typeface="Source Sans Pro"/>
              </a:rPr>
              <a:t>) ; </a:t>
            </a:r>
          </a:p>
          <a:p>
            <a:pPr marL="457200" indent="-457200">
              <a:buFont typeface="+mj-lt"/>
              <a:buAutoNum type="arabicPeriod"/>
            </a:pPr>
            <a:r>
              <a:rPr lang="fr-FR" sz="2000" dirty="0" smtClean="0">
                <a:latin typeface="Source Sans Pro"/>
                <a:cs typeface="Source Sans Pro"/>
              </a:rPr>
              <a:t>l'universalité de l’« enfance » c’est une idée false</a:t>
            </a:r>
            <a:endParaRPr lang="it-IT" sz="2000" dirty="0">
              <a:solidFill>
                <a:srgbClr val="595959"/>
              </a:solidFill>
              <a:latin typeface="Source Sans Pro"/>
              <a:ea typeface="ＭＳ Ｐゴシック" charset="0"/>
              <a:cs typeface="Source Sans Pro"/>
            </a:endParaRPr>
          </a:p>
        </p:txBody>
      </p:sp>
      <p:sp>
        <p:nvSpPr>
          <p:cNvPr id="3075" name="CasellaDiTesto 5"/>
          <p:cNvSpPr txBox="1">
            <a:spLocks noChangeArrowheads="1"/>
          </p:cNvSpPr>
          <p:nvPr/>
        </p:nvSpPr>
        <p:spPr bwMode="auto">
          <a:xfrm>
            <a:off x="457200" y="62484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1800" dirty="0">
                <a:solidFill>
                  <a:srgbClr val="F08000"/>
                </a:solidFill>
                <a:latin typeface="Exo Bold" charset="0"/>
              </a:rPr>
              <a:t>Net </a:t>
            </a:r>
            <a:r>
              <a:rPr lang="it-IT" sz="1800" dirty="0" err="1">
                <a:solidFill>
                  <a:srgbClr val="F08000"/>
                </a:solidFill>
                <a:latin typeface="Exo Bold" charset="0"/>
              </a:rPr>
              <a:t>Children</a:t>
            </a:r>
            <a:r>
              <a:rPr lang="it-IT" sz="1800" dirty="0">
                <a:solidFill>
                  <a:srgbClr val="F08000"/>
                </a:solidFill>
                <a:latin typeface="Exo DemiBold" charset="0"/>
              </a:rPr>
              <a:t> </a:t>
            </a:r>
            <a:r>
              <a:rPr lang="it-IT" sz="1800" dirty="0">
                <a:solidFill>
                  <a:srgbClr val="39B6B8"/>
                </a:solidFill>
                <a:latin typeface="Exo Bold" charset="0"/>
              </a:rPr>
              <a:t>Go Mobile</a:t>
            </a:r>
            <a:endParaRPr lang="it-IT" sz="1800" dirty="0">
              <a:solidFill>
                <a:srgbClr val="39B6B8"/>
              </a:solidFill>
              <a:latin typeface="Exo DemiBold" charset="0"/>
            </a:endParaRPr>
          </a:p>
        </p:txBody>
      </p:sp>
      <p:pic>
        <p:nvPicPr>
          <p:cNvPr id="3076" name="Picture 1030" descr="logo_ncgm_mini.png                                             00CD1562Macintosh HD                   7C268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954713"/>
            <a:ext cx="8683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7473EF53-1E8F-C745-8FE1-5083BE9AEF5B}" type="slidenum">
              <a:rPr lang="it-IT" smtClean="0"/>
              <a:pPr>
                <a:defRPr/>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txBody>
          <a:bodyPr/>
          <a:lstStyle/>
          <a:p>
            <a:r>
              <a:rPr lang="fr-FR" sz="3000" dirty="0">
                <a:solidFill>
                  <a:srgbClr val="FF7517"/>
                </a:solidFill>
                <a:latin typeface="Exo Medium"/>
                <a:cs typeface="Exo Medium"/>
              </a:rPr>
              <a:t>Le nouveau modèle familial. </a:t>
            </a:r>
            <a:r>
              <a:rPr lang="fr-FR" sz="3000" dirty="0" smtClean="0">
                <a:solidFill>
                  <a:srgbClr val="FF7517"/>
                </a:solidFill>
                <a:latin typeface="Exo Medium"/>
                <a:cs typeface="Exo Medium"/>
              </a:rPr>
              <a:t>Le contractualisme </a:t>
            </a:r>
            <a:endParaRPr lang="en-GB" sz="3000" dirty="0">
              <a:solidFill>
                <a:srgbClr val="FF7517"/>
              </a:solidFill>
              <a:latin typeface="Exo Medium"/>
              <a:cs typeface="Exo Medium"/>
            </a:endParaRPr>
          </a:p>
        </p:txBody>
      </p:sp>
      <p:sp>
        <p:nvSpPr>
          <p:cNvPr id="3" name="Content Placeholder 2"/>
          <p:cNvSpPr>
            <a:spLocks noGrp="1"/>
          </p:cNvSpPr>
          <p:nvPr>
            <p:ph idx="1"/>
          </p:nvPr>
        </p:nvSpPr>
        <p:spPr/>
        <p:txBody>
          <a:bodyPr/>
          <a:lstStyle/>
          <a:p>
            <a:r>
              <a:rPr lang="fr-FR" sz="2000" dirty="0"/>
              <a:t>Dominique Pasquier (</a:t>
            </a:r>
            <a:r>
              <a:rPr lang="fr-FR" sz="2000" dirty="0" smtClean="0"/>
              <a:t>2008) «</a:t>
            </a:r>
            <a:r>
              <a:rPr lang="fr-FR" sz="2000" dirty="0"/>
              <a:t> la famille </a:t>
            </a:r>
            <a:r>
              <a:rPr lang="fr-FR" sz="2000" dirty="0" err="1"/>
              <a:t>contractualiste</a:t>
            </a:r>
            <a:r>
              <a:rPr lang="fr-FR" sz="2000" dirty="0"/>
              <a:t> </a:t>
            </a:r>
            <a:r>
              <a:rPr lang="fr-FR" sz="2000" dirty="0" smtClean="0"/>
              <a:t>» </a:t>
            </a:r>
            <a:r>
              <a:rPr lang="fr-FR" sz="2000" dirty="0"/>
              <a:t>apparaît </a:t>
            </a:r>
            <a:r>
              <a:rPr lang="fr-FR" sz="2000" dirty="0" smtClean="0"/>
              <a:t>a la suite de </a:t>
            </a:r>
            <a:r>
              <a:rPr lang="fr-FR" sz="2000" dirty="0"/>
              <a:t>trois types d'autonomie </a:t>
            </a:r>
            <a:r>
              <a:rPr lang="fr-FR" sz="2000" dirty="0" smtClean="0"/>
              <a:t>des enfants d’aujourd'hui</a:t>
            </a:r>
            <a:r>
              <a:rPr lang="fr-FR" sz="2000" dirty="0"/>
              <a:t> </a:t>
            </a:r>
            <a:r>
              <a:rPr lang="fr-FR" sz="2000" dirty="0" smtClean="0"/>
              <a:t>:</a:t>
            </a:r>
          </a:p>
          <a:p>
            <a:pPr marL="514350" indent="-514350">
              <a:buFont typeface="+mj-lt"/>
              <a:buAutoNum type="arabicPeriod"/>
            </a:pPr>
            <a:r>
              <a:rPr lang="fr-FR" sz="2000" dirty="0" smtClean="0"/>
              <a:t>Spatiale </a:t>
            </a:r>
            <a:r>
              <a:rPr lang="en-US" sz="2000" dirty="0"/>
              <a:t>(</a:t>
            </a:r>
            <a:r>
              <a:rPr lang="fr-FR" sz="2000" dirty="0" err="1" smtClean="0"/>
              <a:t>Aries</a:t>
            </a:r>
            <a:r>
              <a:rPr lang="fr-FR" sz="2000" dirty="0" smtClean="0"/>
              <a:t>, 1968)</a:t>
            </a:r>
          </a:p>
          <a:p>
            <a:pPr marL="514350" indent="-514350">
              <a:buFont typeface="+mj-lt"/>
              <a:buAutoNum type="arabicPeriod"/>
            </a:pPr>
            <a:r>
              <a:rPr lang="en-US" sz="2000" dirty="0" smtClean="0"/>
              <a:t>C</a:t>
            </a:r>
            <a:r>
              <a:rPr lang="fr-FR" sz="2000" dirty="0" err="1" smtClean="0"/>
              <a:t>ulturelle</a:t>
            </a:r>
            <a:r>
              <a:rPr lang="fr-FR" sz="2000" dirty="0" smtClean="0"/>
              <a:t> (‘</a:t>
            </a:r>
            <a:r>
              <a:rPr lang="fr-FR" sz="2000" dirty="0" err="1" smtClean="0"/>
              <a:t>bedroom</a:t>
            </a:r>
            <a:r>
              <a:rPr lang="fr-FR" sz="2000" dirty="0" smtClean="0"/>
              <a:t> culture’ - </a:t>
            </a:r>
            <a:r>
              <a:rPr lang="fr-FR" sz="2000" dirty="0"/>
              <a:t>Livingstone et </a:t>
            </a:r>
            <a:r>
              <a:rPr lang="fr-FR" sz="2000" dirty="0" err="1"/>
              <a:t>Bovill</a:t>
            </a:r>
            <a:r>
              <a:rPr lang="fr-FR" sz="2000" dirty="0"/>
              <a:t>, </a:t>
            </a:r>
            <a:r>
              <a:rPr lang="fr-FR" sz="2000" dirty="0" smtClean="0"/>
              <a:t>2001; Horst</a:t>
            </a:r>
            <a:r>
              <a:rPr lang="fr-FR" sz="2000" dirty="0"/>
              <a:t>, </a:t>
            </a:r>
            <a:r>
              <a:rPr lang="fr-FR" sz="2000" dirty="0" smtClean="0"/>
              <a:t>2009)</a:t>
            </a:r>
            <a:r>
              <a:rPr lang="en-US" sz="2000" dirty="0" smtClean="0">
                <a:effectLst/>
              </a:rPr>
              <a:t> </a:t>
            </a:r>
            <a:endParaRPr lang="fr-FR" sz="2000" dirty="0" smtClean="0"/>
          </a:p>
          <a:p>
            <a:pPr marL="514350" indent="-514350">
              <a:buFont typeface="+mj-lt"/>
              <a:buAutoNum type="arabicPeriod"/>
            </a:pPr>
            <a:r>
              <a:rPr lang="fr-FR" sz="2000" dirty="0" smtClean="0"/>
              <a:t>Relationnelle - </a:t>
            </a:r>
            <a:r>
              <a:rPr lang="fr-FR" sz="2000" dirty="0"/>
              <a:t>redevable au développement des </a:t>
            </a:r>
            <a:r>
              <a:rPr lang="fr-FR" sz="2000" dirty="0" smtClean="0"/>
              <a:t>TIC</a:t>
            </a:r>
            <a:r>
              <a:rPr lang="en-US" sz="2000" dirty="0" smtClean="0">
                <a:effectLst/>
              </a:rPr>
              <a:t> </a:t>
            </a:r>
            <a:r>
              <a:rPr lang="fr-FR" sz="2000" dirty="0" smtClean="0"/>
              <a:t>.  </a:t>
            </a:r>
          </a:p>
          <a:p>
            <a:pPr marL="514350" indent="-514350">
              <a:buFont typeface="+mj-lt"/>
              <a:buAutoNum type="arabicPeriod"/>
            </a:pPr>
            <a:endParaRPr lang="fr-FR" sz="2000" dirty="0"/>
          </a:p>
          <a:p>
            <a:r>
              <a:rPr lang="fr-FR" sz="2000" dirty="0"/>
              <a:t>« coexistence paisible » (Pasquier) </a:t>
            </a:r>
            <a:r>
              <a:rPr lang="fr-FR" sz="2000" dirty="0" smtClean="0"/>
              <a:t>entre la culture des adultes et des’ enfants; les </a:t>
            </a:r>
            <a:r>
              <a:rPr lang="fr-FR" sz="2000" dirty="0"/>
              <a:t>parents </a:t>
            </a:r>
            <a:r>
              <a:rPr lang="fr-FR" sz="2000" dirty="0" smtClean="0"/>
              <a:t>acceptent </a:t>
            </a:r>
            <a:r>
              <a:rPr lang="fr-FR" sz="2000" dirty="0"/>
              <a:t>sans opposition « l'invasion » dans l'espace privé de la maison des liens horizontaux que jeunes développent.</a:t>
            </a:r>
            <a:endParaRPr lang="en-US" sz="2000" dirty="0"/>
          </a:p>
          <a:p>
            <a:endParaRPr lang="en-GB" sz="2000" dirty="0" smtClean="0"/>
          </a:p>
          <a:p>
            <a:r>
              <a:rPr lang="en-US" sz="2000" dirty="0" smtClean="0"/>
              <a:t>L</a:t>
            </a:r>
            <a:r>
              <a:rPr lang="en-GB" sz="2000" dirty="0" smtClean="0"/>
              <a:t>’</a:t>
            </a:r>
            <a:r>
              <a:rPr lang="fr-FR" sz="2000" dirty="0" smtClean="0"/>
              <a:t> </a:t>
            </a:r>
            <a:r>
              <a:rPr lang="fr-FR" sz="2000" dirty="0" err="1" smtClean="0"/>
              <a:t>é</a:t>
            </a:r>
            <a:r>
              <a:rPr lang="en-GB" sz="2000" dirty="0" err="1" smtClean="0"/>
              <a:t>cole</a:t>
            </a:r>
            <a:r>
              <a:rPr lang="en-GB" sz="2000" dirty="0" smtClean="0"/>
              <a:t> </a:t>
            </a:r>
            <a:r>
              <a:rPr lang="en-GB" sz="2000" dirty="0" err="1" smtClean="0"/>
              <a:t>restes</a:t>
            </a:r>
            <a:r>
              <a:rPr lang="en-GB" sz="2000" dirty="0" smtClean="0"/>
              <a:t> au mode </a:t>
            </a:r>
            <a:r>
              <a:rPr lang="en-GB" sz="2000" dirty="0" err="1" smtClean="0"/>
              <a:t>traditionelle</a:t>
            </a:r>
            <a:r>
              <a:rPr lang="en-GB" sz="2000" dirty="0" smtClean="0"/>
              <a:t> du </a:t>
            </a:r>
            <a:r>
              <a:rPr lang="en-GB" sz="2000" dirty="0" err="1" smtClean="0"/>
              <a:t>pouvoir</a:t>
            </a:r>
            <a:r>
              <a:rPr lang="en-GB" sz="2000" dirty="0" smtClean="0"/>
              <a:t> et a la structuration </a:t>
            </a:r>
            <a:r>
              <a:rPr lang="en-GB" sz="2000" dirty="0" err="1" smtClean="0"/>
              <a:t>verticale</a:t>
            </a:r>
            <a:r>
              <a:rPr lang="en-GB" sz="2000" dirty="0" smtClean="0"/>
              <a:t>.</a:t>
            </a:r>
            <a:endParaRPr lang="en-GB" sz="2000" dirty="0"/>
          </a:p>
        </p:txBody>
      </p:sp>
      <p:sp>
        <p:nvSpPr>
          <p:cNvPr id="4" name="Slide Number Placeholder 3"/>
          <p:cNvSpPr>
            <a:spLocks noGrp="1"/>
          </p:cNvSpPr>
          <p:nvPr>
            <p:ph type="sldNum" sz="quarter" idx="12"/>
          </p:nvPr>
        </p:nvSpPr>
        <p:spPr/>
        <p:txBody>
          <a:bodyPr/>
          <a:lstStyle/>
          <a:p>
            <a:pPr>
              <a:defRPr/>
            </a:pPr>
            <a:fld id="{7473EF53-1E8F-C745-8FE1-5083BE9AEF5B}" type="slidenum">
              <a:rPr lang="it-IT" smtClean="0"/>
              <a:pPr>
                <a:defRPr/>
              </a:pPr>
              <a:t>7</a:t>
            </a:fld>
            <a:endParaRPr lang="it-IT"/>
          </a:p>
        </p:txBody>
      </p:sp>
    </p:spTree>
    <p:extLst>
      <p:ext uri="{BB962C8B-B14F-4D97-AF65-F5344CB8AC3E}">
        <p14:creationId xmlns:p14="http://schemas.microsoft.com/office/powerpoint/2010/main" val="75635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000" dirty="0">
                <a:solidFill>
                  <a:srgbClr val="FF7517"/>
                </a:solidFill>
                <a:latin typeface="Exo Medium"/>
                <a:cs typeface="Exo Medium"/>
              </a:rPr>
              <a:t>Les théories de la médiation et la question des effets des médias</a:t>
            </a:r>
            <a:r>
              <a:rPr lang="en-US" sz="3000" dirty="0" smtClean="0">
                <a:solidFill>
                  <a:srgbClr val="FF7517"/>
                </a:solidFill>
                <a:effectLst/>
                <a:latin typeface="Exo Medium"/>
                <a:cs typeface="Exo Medium"/>
              </a:rPr>
              <a:t> </a:t>
            </a:r>
            <a:endParaRPr lang="en-GB" sz="3000" dirty="0">
              <a:solidFill>
                <a:srgbClr val="FF7517"/>
              </a:solidFill>
              <a:latin typeface="Exo Medium"/>
              <a:cs typeface="Exo Medium"/>
            </a:endParaRPr>
          </a:p>
        </p:txBody>
      </p:sp>
      <p:sp>
        <p:nvSpPr>
          <p:cNvPr id="3" name="Content Placeholder 2"/>
          <p:cNvSpPr>
            <a:spLocks noGrp="1"/>
          </p:cNvSpPr>
          <p:nvPr>
            <p:ph idx="1"/>
          </p:nvPr>
        </p:nvSpPr>
        <p:spPr/>
        <p:txBody>
          <a:bodyPr/>
          <a:lstStyle/>
          <a:p>
            <a:r>
              <a:rPr lang="fr-FR" sz="2000" dirty="0"/>
              <a:t>La théorie </a:t>
            </a:r>
            <a:r>
              <a:rPr lang="fr-FR" sz="2000" dirty="0" smtClean="0"/>
              <a:t>de </a:t>
            </a:r>
            <a:r>
              <a:rPr lang="fr-FR" sz="2000" dirty="0"/>
              <a:t>la médiation parentale (Valkenburg et al., </a:t>
            </a:r>
            <a:r>
              <a:rPr lang="fr-FR" sz="2000" dirty="0" smtClean="0"/>
              <a:t>1999): de </a:t>
            </a:r>
            <a:r>
              <a:rPr lang="fr-FR" sz="2000" dirty="0"/>
              <a:t>trois stratégies de médiation </a:t>
            </a:r>
            <a:r>
              <a:rPr lang="fr-FR" sz="2000" dirty="0" smtClean="0"/>
              <a:t>de la télévision: </a:t>
            </a:r>
          </a:p>
          <a:p>
            <a:pPr marL="857250" lvl="1" indent="-457200">
              <a:buFont typeface="+mj-lt"/>
              <a:buAutoNum type="arabicPeriod"/>
            </a:pPr>
            <a:r>
              <a:rPr lang="fr-FR" sz="1600" dirty="0" smtClean="0"/>
              <a:t>la </a:t>
            </a:r>
            <a:r>
              <a:rPr lang="fr-FR" sz="1600" dirty="0"/>
              <a:t>médiation restrictive (règles, limites)</a:t>
            </a:r>
            <a:r>
              <a:rPr lang="fr-FR" sz="1600" dirty="0" smtClean="0"/>
              <a:t>,</a:t>
            </a:r>
          </a:p>
          <a:p>
            <a:pPr marL="857250" lvl="1" indent="-457200">
              <a:buFont typeface="+mj-lt"/>
              <a:buAutoNum type="arabicPeriod"/>
            </a:pPr>
            <a:r>
              <a:rPr lang="fr-FR" sz="1600" dirty="0" smtClean="0"/>
              <a:t>la </a:t>
            </a:r>
            <a:r>
              <a:rPr lang="fr-FR" sz="1600" dirty="0"/>
              <a:t>médiation active (discussions, conversations sur des sujets des médias) </a:t>
            </a:r>
            <a:endParaRPr lang="fr-FR" sz="1600" dirty="0" smtClean="0"/>
          </a:p>
          <a:p>
            <a:pPr marL="857250" lvl="1" indent="-457200">
              <a:buFont typeface="+mj-lt"/>
              <a:buAutoNum type="arabicPeriod"/>
            </a:pPr>
            <a:r>
              <a:rPr lang="fr-FR" sz="1600" dirty="0" smtClean="0"/>
              <a:t>le </a:t>
            </a:r>
            <a:r>
              <a:rPr lang="fr-FR" sz="1600" dirty="0" err="1"/>
              <a:t>co</a:t>
            </a:r>
            <a:r>
              <a:rPr lang="fr-FR" sz="1600" dirty="0"/>
              <a:t>-</a:t>
            </a:r>
            <a:r>
              <a:rPr lang="fr-FR" sz="1600" dirty="0" smtClean="0"/>
              <a:t>visionnage.</a:t>
            </a:r>
            <a:r>
              <a:rPr lang="en-US" sz="1600" dirty="0" smtClean="0">
                <a:effectLst/>
              </a:rPr>
              <a:t> </a:t>
            </a:r>
          </a:p>
          <a:p>
            <a:r>
              <a:rPr lang="fr-FR" sz="2000" dirty="0" smtClean="0"/>
              <a:t>EU kids Online: 5 </a:t>
            </a:r>
            <a:r>
              <a:rPr lang="fr-FR" sz="2000" dirty="0"/>
              <a:t>types de médiation </a:t>
            </a:r>
            <a:r>
              <a:rPr lang="fr-FR" sz="2000" dirty="0" smtClean="0"/>
              <a:t>(Livingstone et al., 2011): </a:t>
            </a:r>
          </a:p>
          <a:p>
            <a:pPr marL="857250" lvl="1" indent="-457200">
              <a:buFont typeface="+mj-lt"/>
              <a:buAutoNum type="arabicPeriod"/>
            </a:pPr>
            <a:r>
              <a:rPr lang="fr-FR" sz="1600" dirty="0" smtClean="0"/>
              <a:t>médiation </a:t>
            </a:r>
            <a:r>
              <a:rPr lang="fr-FR" sz="1600" dirty="0"/>
              <a:t>active de l’usage de l'Internet</a:t>
            </a:r>
            <a:r>
              <a:rPr lang="fr-FR" sz="1600" dirty="0" smtClean="0"/>
              <a:t>,</a:t>
            </a:r>
          </a:p>
          <a:p>
            <a:pPr marL="857250" lvl="1" indent="-457200">
              <a:buFont typeface="+mj-lt"/>
              <a:buAutoNum type="arabicPeriod"/>
            </a:pPr>
            <a:r>
              <a:rPr lang="fr-FR" sz="1600" dirty="0" smtClean="0"/>
              <a:t>la </a:t>
            </a:r>
            <a:r>
              <a:rPr lang="fr-FR" sz="1600" dirty="0"/>
              <a:t>médiation active pour la sécurité sur Internet, </a:t>
            </a:r>
            <a:endParaRPr lang="fr-FR" sz="1600" dirty="0" smtClean="0"/>
          </a:p>
          <a:p>
            <a:pPr marL="857250" lvl="1" indent="-457200">
              <a:buFont typeface="+mj-lt"/>
              <a:buAutoNum type="arabicPeriod"/>
            </a:pPr>
            <a:r>
              <a:rPr lang="fr-FR" sz="1600" dirty="0" smtClean="0"/>
              <a:t>la </a:t>
            </a:r>
            <a:r>
              <a:rPr lang="fr-FR" sz="1600" dirty="0"/>
              <a:t>médiation restrictive, </a:t>
            </a:r>
            <a:endParaRPr lang="fr-FR" sz="1600" dirty="0" smtClean="0"/>
          </a:p>
          <a:p>
            <a:pPr marL="857250" lvl="1" indent="-457200">
              <a:buFont typeface="+mj-lt"/>
              <a:buAutoNum type="arabicPeriod"/>
            </a:pPr>
            <a:r>
              <a:rPr lang="fr-FR" sz="1600" dirty="0" smtClean="0"/>
              <a:t>la </a:t>
            </a:r>
            <a:r>
              <a:rPr lang="fr-FR" sz="1600" dirty="0"/>
              <a:t>médiation </a:t>
            </a:r>
            <a:r>
              <a:rPr lang="fr-FR" sz="1600" dirty="0" smtClean="0"/>
              <a:t>technique. </a:t>
            </a:r>
          </a:p>
          <a:p>
            <a:r>
              <a:rPr lang="fr-FR" sz="2000" dirty="0" smtClean="0"/>
              <a:t>Clark (2011) ajoute a les premiers trois de Valkenburg  </a:t>
            </a:r>
            <a:r>
              <a:rPr lang="fr-FR" sz="2000" dirty="0"/>
              <a:t>l’« apprentissage participatif » (</a:t>
            </a:r>
            <a:r>
              <a:rPr lang="fr-FR" sz="2000" i="1" dirty="0" err="1"/>
              <a:t>participatory</a:t>
            </a:r>
            <a:r>
              <a:rPr lang="fr-FR" sz="2000" i="1" dirty="0"/>
              <a:t> </a:t>
            </a:r>
            <a:r>
              <a:rPr lang="fr-FR" sz="2000" i="1" dirty="0" err="1"/>
              <a:t>learning</a:t>
            </a:r>
            <a:r>
              <a:rPr lang="fr-FR" sz="2000" dirty="0" smtClean="0"/>
              <a:t>)</a:t>
            </a:r>
            <a:endParaRPr lang="en-GB" sz="2000" dirty="0"/>
          </a:p>
        </p:txBody>
      </p:sp>
      <p:sp>
        <p:nvSpPr>
          <p:cNvPr id="4" name="Slide Number Placeholder 3"/>
          <p:cNvSpPr>
            <a:spLocks noGrp="1"/>
          </p:cNvSpPr>
          <p:nvPr>
            <p:ph type="sldNum" sz="quarter" idx="12"/>
          </p:nvPr>
        </p:nvSpPr>
        <p:spPr/>
        <p:txBody>
          <a:bodyPr/>
          <a:lstStyle/>
          <a:p>
            <a:pPr>
              <a:defRPr/>
            </a:pPr>
            <a:fld id="{7473EF53-1E8F-C745-8FE1-5083BE9AEF5B}" type="slidenum">
              <a:rPr lang="it-IT" smtClean="0"/>
              <a:pPr>
                <a:defRPr/>
              </a:pPr>
              <a:t>8</a:t>
            </a:fld>
            <a:endParaRPr lang="it-IT"/>
          </a:p>
        </p:txBody>
      </p:sp>
    </p:spTree>
    <p:extLst>
      <p:ext uri="{BB962C8B-B14F-4D97-AF65-F5344CB8AC3E}">
        <p14:creationId xmlns:p14="http://schemas.microsoft.com/office/powerpoint/2010/main" val="344095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fr-FR" sz="3000" dirty="0">
                <a:solidFill>
                  <a:srgbClr val="FF7517"/>
                </a:solidFill>
                <a:latin typeface="Exo Medium"/>
                <a:cs typeface="Exo Medium"/>
              </a:rPr>
              <a:t>L’appropriation du téléphone portable et du S</a:t>
            </a:r>
            <a:r>
              <a:rPr lang="fr-FR" sz="3000" dirty="0" smtClean="0">
                <a:solidFill>
                  <a:srgbClr val="FF7517"/>
                </a:solidFill>
                <a:latin typeface="Exo Medium"/>
                <a:cs typeface="Exo Medium"/>
              </a:rPr>
              <a:t>martphone</a:t>
            </a:r>
            <a:r>
              <a:rPr lang="en-US" sz="3000" dirty="0" smtClean="0">
                <a:solidFill>
                  <a:srgbClr val="FF7517"/>
                </a:solidFill>
                <a:effectLst/>
                <a:latin typeface="Exo Medium"/>
                <a:cs typeface="Exo Medium"/>
              </a:rPr>
              <a:t> </a:t>
            </a:r>
            <a:endParaRPr lang="en-GB" sz="3000" dirty="0">
              <a:solidFill>
                <a:srgbClr val="FF7517"/>
              </a:solidFill>
              <a:latin typeface="Exo Medium"/>
              <a:cs typeface="Exo Medium"/>
            </a:endParaRPr>
          </a:p>
        </p:txBody>
      </p:sp>
      <p:sp>
        <p:nvSpPr>
          <p:cNvPr id="3" name="Content Placeholder 2"/>
          <p:cNvSpPr>
            <a:spLocks noGrp="1"/>
          </p:cNvSpPr>
          <p:nvPr>
            <p:ph idx="1"/>
          </p:nvPr>
        </p:nvSpPr>
        <p:spPr/>
        <p:txBody>
          <a:bodyPr/>
          <a:lstStyle/>
          <a:p>
            <a:r>
              <a:rPr lang="fr-FR" sz="2200" dirty="0" err="1"/>
              <a:t>Mascheroni</a:t>
            </a:r>
            <a:r>
              <a:rPr lang="fr-FR" sz="2200" dirty="0"/>
              <a:t> (2013), l’Internet mobile sur </a:t>
            </a:r>
            <a:r>
              <a:rPr lang="fr-FR" sz="2200" dirty="0" smtClean="0"/>
              <a:t>Smartphone </a:t>
            </a:r>
            <a:r>
              <a:rPr lang="fr-FR" sz="2200" dirty="0"/>
              <a:t>allie </a:t>
            </a:r>
            <a:endParaRPr lang="fr-FR" sz="2200" dirty="0" smtClean="0"/>
          </a:p>
          <a:p>
            <a:pPr lvl="1"/>
            <a:r>
              <a:rPr lang="fr-FR" sz="1800" dirty="0" smtClean="0"/>
              <a:t>les </a:t>
            </a:r>
            <a:r>
              <a:rPr lang="fr-FR" sz="1800" dirty="0"/>
              <a:t>paniques anciennes </a:t>
            </a:r>
            <a:r>
              <a:rPr lang="fr-FR" sz="1800" dirty="0" smtClean="0"/>
              <a:t>des médias </a:t>
            </a:r>
            <a:r>
              <a:rPr lang="fr-FR" sz="1800" dirty="0"/>
              <a:t>mobiles (le temps passé devant l’écran, l’isolement social et l’abandon des interactions en face à face, les préoccupations liées à la santé) </a:t>
            </a:r>
            <a:endParaRPr lang="fr-FR" sz="1800" dirty="0" smtClean="0"/>
          </a:p>
          <a:p>
            <a:pPr lvl="1"/>
            <a:r>
              <a:rPr lang="fr-FR" sz="1800" dirty="0" smtClean="0"/>
              <a:t>les </a:t>
            </a:r>
            <a:r>
              <a:rPr lang="fr-FR" sz="1800" dirty="0"/>
              <a:t>soucis liés aux risques de l'Internet, </a:t>
            </a:r>
            <a:r>
              <a:rPr lang="fr-FR" sz="1800" dirty="0" smtClean="0"/>
              <a:t>risques </a:t>
            </a:r>
            <a:r>
              <a:rPr lang="fr-FR" sz="1800" dirty="0"/>
              <a:t>de contact, de contenu et de </a:t>
            </a:r>
            <a:r>
              <a:rPr lang="fr-FR" sz="1800" dirty="0" smtClean="0"/>
              <a:t>conduite (Livingstone et al, 2011).</a:t>
            </a:r>
            <a:r>
              <a:rPr lang="en-US" sz="1800" dirty="0" smtClean="0">
                <a:effectLst/>
              </a:rPr>
              <a:t> </a:t>
            </a:r>
          </a:p>
          <a:p>
            <a:r>
              <a:rPr lang="fr-FR" sz="2400" dirty="0"/>
              <a:t>l’Internet mobile reconfigure complètement le rapport entre l'espace domestique et l'espace public</a:t>
            </a:r>
            <a:r>
              <a:rPr lang="en-US" sz="2400" dirty="0" smtClean="0">
                <a:effectLst/>
              </a:rPr>
              <a:t> </a:t>
            </a:r>
          </a:p>
          <a:p>
            <a:r>
              <a:rPr lang="en-US" sz="2400" dirty="0" smtClean="0"/>
              <a:t>Le smartphone, </a:t>
            </a:r>
            <a:r>
              <a:rPr lang="en-US" sz="2400" dirty="0" err="1" smtClean="0"/>
              <a:t>une</a:t>
            </a:r>
            <a:r>
              <a:rPr lang="en-US" sz="2400" dirty="0" smtClean="0"/>
              <a:t> </a:t>
            </a:r>
            <a:r>
              <a:rPr lang="en-US" sz="2400" dirty="0" err="1" smtClean="0"/>
              <a:t>dispositif</a:t>
            </a:r>
            <a:r>
              <a:rPr lang="en-US" sz="2400" dirty="0" smtClean="0"/>
              <a:t> </a:t>
            </a:r>
            <a:r>
              <a:rPr lang="en-US" sz="2400" dirty="0" err="1" smtClean="0"/>
              <a:t>dialectique</a:t>
            </a:r>
            <a:r>
              <a:rPr lang="en-US" sz="2400" dirty="0" smtClean="0"/>
              <a:t> </a:t>
            </a:r>
            <a:r>
              <a:rPr lang="fr-FR" sz="2400" dirty="0"/>
              <a:t>(Ling et Haddon, 2008</a:t>
            </a:r>
            <a:r>
              <a:rPr lang="fr-FR" sz="2400" dirty="0" smtClean="0"/>
              <a:t>)</a:t>
            </a:r>
            <a:r>
              <a:rPr lang="en-US" sz="2400" dirty="0" smtClean="0"/>
              <a:t>:</a:t>
            </a:r>
          </a:p>
          <a:p>
            <a:pPr lvl="1"/>
            <a:r>
              <a:rPr lang="en-US" sz="1800" dirty="0" smtClean="0"/>
              <a:t>L’ </a:t>
            </a:r>
            <a:r>
              <a:rPr lang="en-US" sz="1800" dirty="0" err="1" smtClean="0"/>
              <a:t>authonomie</a:t>
            </a:r>
            <a:r>
              <a:rPr lang="en-US" sz="1800" dirty="0" smtClean="0"/>
              <a:t> des </a:t>
            </a:r>
            <a:r>
              <a:rPr lang="en-US" sz="1800" dirty="0" err="1" smtClean="0"/>
              <a:t>enfants</a:t>
            </a:r>
            <a:r>
              <a:rPr lang="en-US" sz="1800" dirty="0" smtClean="0"/>
              <a:t> </a:t>
            </a:r>
            <a:r>
              <a:rPr lang="en-US" sz="1800" dirty="0" err="1" smtClean="0"/>
              <a:t>vs</a:t>
            </a:r>
            <a:r>
              <a:rPr lang="en-US" sz="1800" dirty="0" smtClean="0"/>
              <a:t> remote parenting (Clark, 2013)</a:t>
            </a:r>
          </a:p>
          <a:p>
            <a:pPr lvl="1"/>
            <a:r>
              <a:rPr lang="en-US" sz="1800" dirty="0" smtClean="0"/>
              <a:t>L</a:t>
            </a:r>
            <a:r>
              <a:rPr lang="fr-FR" sz="1800" dirty="0" smtClean="0"/>
              <a:t>es possibilités </a:t>
            </a:r>
            <a:r>
              <a:rPr lang="fr-FR" sz="1800" dirty="0"/>
              <a:t>théoriques </a:t>
            </a:r>
            <a:r>
              <a:rPr lang="fr-FR" sz="1800" dirty="0" smtClean="0"/>
              <a:t>(</a:t>
            </a:r>
            <a:r>
              <a:rPr lang="fr-FR" sz="1800" dirty="0"/>
              <a:t>participation, créativité, expression personnelle) et son utilisation effective</a:t>
            </a:r>
            <a:r>
              <a:rPr lang="en-US" sz="1800" dirty="0" smtClean="0">
                <a:effectLst/>
              </a:rPr>
              <a:t> (</a:t>
            </a:r>
            <a:r>
              <a:rPr lang="fr-FR" sz="1800" dirty="0"/>
              <a:t>la communication et le divertissement</a:t>
            </a:r>
            <a:r>
              <a:rPr lang="en-US" sz="1800" dirty="0" smtClean="0">
                <a:effectLst/>
              </a:rPr>
              <a:t> ).</a:t>
            </a:r>
            <a:endParaRPr lang="en-GB" sz="1800" dirty="0"/>
          </a:p>
        </p:txBody>
      </p:sp>
      <p:sp>
        <p:nvSpPr>
          <p:cNvPr id="4" name="Slide Number Placeholder 3"/>
          <p:cNvSpPr>
            <a:spLocks noGrp="1"/>
          </p:cNvSpPr>
          <p:nvPr>
            <p:ph type="sldNum" sz="quarter" idx="12"/>
          </p:nvPr>
        </p:nvSpPr>
        <p:spPr/>
        <p:txBody>
          <a:bodyPr/>
          <a:lstStyle/>
          <a:p>
            <a:pPr>
              <a:defRPr/>
            </a:pPr>
            <a:fld id="{7473EF53-1E8F-C745-8FE1-5083BE9AEF5B}" type="slidenum">
              <a:rPr lang="it-IT" smtClean="0"/>
              <a:pPr>
                <a:defRPr/>
              </a:pPr>
              <a:t>9</a:t>
            </a:fld>
            <a:endParaRPr lang="it-IT"/>
          </a:p>
        </p:txBody>
      </p:sp>
    </p:spTree>
    <p:extLst>
      <p:ext uri="{BB962C8B-B14F-4D97-AF65-F5344CB8AC3E}">
        <p14:creationId xmlns:p14="http://schemas.microsoft.com/office/powerpoint/2010/main" val="81305184"/>
      </p:ext>
    </p:extLst>
  </p:cSld>
  <p:clrMapOvr>
    <a:masterClrMapping/>
  </p:clrMapOvr>
</p:sld>
</file>

<file path=ppt/theme/theme1.xml><?xml version="1.0" encoding="utf-8"?>
<a:theme xmlns:a="http://schemas.openxmlformats.org/drawingml/2006/main" name="NCG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NCGM.pot</Template>
  <TotalTime>4241</TotalTime>
  <Words>1362</Words>
  <Application>Microsoft Macintosh PowerPoint</Application>
  <PresentationFormat>On-screen Show (4:3)</PresentationFormat>
  <Paragraphs>128</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NCGM</vt:lpstr>
      <vt:lpstr>Picture</vt:lpstr>
      <vt:lpstr>L'Internet mobile dans la vie des enfants : regards croisés entre la famille et l’école</vt:lpstr>
      <vt:lpstr>Context </vt:lpstr>
      <vt:lpstr>Questions - à l’intersection entre les parents et les enseignants </vt:lpstr>
      <vt:lpstr>Le Projet: Net Children Go Mobile (2012-2014)</vt:lpstr>
      <vt:lpstr>PowerPoint Presentation</vt:lpstr>
      <vt:lpstr>Cadre théorique. La construction sociale de l'enfance </vt:lpstr>
      <vt:lpstr>Le nouveau modèle familial. Le contractualisme </vt:lpstr>
      <vt:lpstr>Les théories de la médiation et la question des effets des médias </vt:lpstr>
      <vt:lpstr>L’appropriation du téléphone portable et du Smartphone </vt:lpstr>
      <vt:lpstr>La construction sociale de la parentalité </vt:lpstr>
      <vt:lpstr>Résultats  </vt:lpstr>
      <vt:lpstr>Parents et/ou enseignants ? Qui est le responsable ? </vt:lpstr>
      <vt:lpstr>Parents et/ou enseignants ? Qui est le responsable post-risque? </vt:lpstr>
      <vt:lpstr>Les compétences numériques des parents - une condition sine qua non ?</vt:lpstr>
      <vt:lpstr>L'école doit informer les parents</vt:lpstr>
      <vt:lpstr>Autres problèmes </vt:lpstr>
      <vt:lpstr>Discussions</vt:lpstr>
      <vt:lpstr> www.netchildrengomobile.eu  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presentazione</dc:title>
  <dc:creator>G</dc:creator>
  <cp:lastModifiedBy>Anca Velicu</cp:lastModifiedBy>
  <cp:revision>105</cp:revision>
  <dcterms:created xsi:type="dcterms:W3CDTF">2013-01-15T14:54:39Z</dcterms:created>
  <dcterms:modified xsi:type="dcterms:W3CDTF">2014-11-10T20:17:14Z</dcterms:modified>
</cp:coreProperties>
</file>